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22"/>
  </p:notesMasterIdLst>
  <p:handoutMasterIdLst>
    <p:handoutMasterId r:id="rId23"/>
  </p:handoutMasterIdLst>
  <p:sldIdLst>
    <p:sldId id="304" r:id="rId2"/>
    <p:sldId id="330" r:id="rId3"/>
    <p:sldId id="305" r:id="rId4"/>
    <p:sldId id="306" r:id="rId5"/>
    <p:sldId id="315" r:id="rId6"/>
    <p:sldId id="316" r:id="rId7"/>
    <p:sldId id="307" r:id="rId8"/>
    <p:sldId id="308" r:id="rId9"/>
    <p:sldId id="314" r:id="rId10"/>
    <p:sldId id="320" r:id="rId11"/>
    <p:sldId id="335" r:id="rId12"/>
    <p:sldId id="333" r:id="rId13"/>
    <p:sldId id="332" r:id="rId14"/>
    <p:sldId id="310" r:id="rId15"/>
    <p:sldId id="318" r:id="rId16"/>
    <p:sldId id="324" r:id="rId17"/>
    <p:sldId id="336" r:id="rId18"/>
    <p:sldId id="325" r:id="rId19"/>
    <p:sldId id="327" r:id="rId20"/>
    <p:sldId id="337" r:id="rId21"/>
  </p:sldIdLst>
  <p:sldSz cx="27432000" cy="6858000"/>
  <p:notesSz cx="7315200" cy="9601200"/>
  <p:defaultTextStyle>
    <a:defPPr>
      <a:defRPr lang="en-US"/>
    </a:defPPr>
    <a:lvl1pPr algn="l" rtl="0" fontAlgn="base">
      <a:spcBef>
        <a:spcPct val="0"/>
      </a:spcBef>
      <a:spcAft>
        <a:spcPct val="0"/>
      </a:spcAft>
      <a:defRPr sz="2200" kern="1200">
        <a:solidFill>
          <a:schemeClr val="tx1"/>
        </a:solidFill>
        <a:latin typeface="Arial" charset="0"/>
        <a:ea typeface="+mn-ea"/>
        <a:cs typeface="+mn-cs"/>
      </a:defRPr>
    </a:lvl1pPr>
    <a:lvl2pPr marL="457200" algn="l" rtl="0" fontAlgn="base">
      <a:spcBef>
        <a:spcPct val="0"/>
      </a:spcBef>
      <a:spcAft>
        <a:spcPct val="0"/>
      </a:spcAft>
      <a:defRPr sz="2200" kern="1200">
        <a:solidFill>
          <a:schemeClr val="tx1"/>
        </a:solidFill>
        <a:latin typeface="Arial" charset="0"/>
        <a:ea typeface="+mn-ea"/>
        <a:cs typeface="+mn-cs"/>
      </a:defRPr>
    </a:lvl2pPr>
    <a:lvl3pPr marL="914400" algn="l" rtl="0" fontAlgn="base">
      <a:spcBef>
        <a:spcPct val="0"/>
      </a:spcBef>
      <a:spcAft>
        <a:spcPct val="0"/>
      </a:spcAft>
      <a:defRPr sz="2200" kern="1200">
        <a:solidFill>
          <a:schemeClr val="tx1"/>
        </a:solidFill>
        <a:latin typeface="Arial" charset="0"/>
        <a:ea typeface="+mn-ea"/>
        <a:cs typeface="+mn-cs"/>
      </a:defRPr>
    </a:lvl3pPr>
    <a:lvl4pPr marL="1371600" algn="l" rtl="0" fontAlgn="base">
      <a:spcBef>
        <a:spcPct val="0"/>
      </a:spcBef>
      <a:spcAft>
        <a:spcPct val="0"/>
      </a:spcAft>
      <a:defRPr sz="2200" kern="1200">
        <a:solidFill>
          <a:schemeClr val="tx1"/>
        </a:solidFill>
        <a:latin typeface="Arial" charset="0"/>
        <a:ea typeface="+mn-ea"/>
        <a:cs typeface="+mn-cs"/>
      </a:defRPr>
    </a:lvl4pPr>
    <a:lvl5pPr marL="1828800" algn="l" rtl="0" fontAlgn="base">
      <a:spcBef>
        <a:spcPct val="0"/>
      </a:spcBef>
      <a:spcAft>
        <a:spcPct val="0"/>
      </a:spcAft>
      <a:defRPr sz="2200" kern="1200">
        <a:solidFill>
          <a:schemeClr val="tx1"/>
        </a:solidFill>
        <a:latin typeface="Arial" charset="0"/>
        <a:ea typeface="+mn-ea"/>
        <a:cs typeface="+mn-cs"/>
      </a:defRPr>
    </a:lvl5pPr>
    <a:lvl6pPr marL="2286000" algn="l" defTabSz="914400" rtl="0" eaLnBrk="1" latinLnBrk="0" hangingPunct="1">
      <a:defRPr sz="2200" kern="1200">
        <a:solidFill>
          <a:schemeClr val="tx1"/>
        </a:solidFill>
        <a:latin typeface="Arial" charset="0"/>
        <a:ea typeface="+mn-ea"/>
        <a:cs typeface="+mn-cs"/>
      </a:defRPr>
    </a:lvl6pPr>
    <a:lvl7pPr marL="2743200" algn="l" defTabSz="914400" rtl="0" eaLnBrk="1" latinLnBrk="0" hangingPunct="1">
      <a:defRPr sz="2200" kern="1200">
        <a:solidFill>
          <a:schemeClr val="tx1"/>
        </a:solidFill>
        <a:latin typeface="Arial" charset="0"/>
        <a:ea typeface="+mn-ea"/>
        <a:cs typeface="+mn-cs"/>
      </a:defRPr>
    </a:lvl7pPr>
    <a:lvl8pPr marL="3200400" algn="l" defTabSz="914400" rtl="0" eaLnBrk="1" latinLnBrk="0" hangingPunct="1">
      <a:defRPr sz="2200" kern="1200">
        <a:solidFill>
          <a:schemeClr val="tx1"/>
        </a:solidFill>
        <a:latin typeface="Arial" charset="0"/>
        <a:ea typeface="+mn-ea"/>
        <a:cs typeface="+mn-cs"/>
      </a:defRPr>
    </a:lvl8pPr>
    <a:lvl9pPr marL="3657600" algn="l" defTabSz="914400" rtl="0" eaLnBrk="1" latinLnBrk="0" hangingPunct="1">
      <a:defRPr sz="22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3E6EDA"/>
    <a:srgbClr val="7598E5"/>
    <a:srgbClr val="5883DF"/>
    <a:srgbClr val="8FABE9"/>
    <a:srgbClr val="DFE52C"/>
    <a:srgbClr val="1E2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9" autoAdjust="0"/>
    <p:restoredTop sz="84369" autoAdjust="0"/>
  </p:normalViewPr>
  <p:slideViewPr>
    <p:cSldViewPr>
      <p:cViewPr varScale="1">
        <p:scale>
          <a:sx n="39" d="100"/>
          <a:sy n="39" d="100"/>
        </p:scale>
        <p:origin x="-186" y="-588"/>
      </p:cViewPr>
      <p:guideLst>
        <p:guide orient="horz" pos="2160"/>
        <p:guide pos="86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00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F:\AE%20Senior%20Thesis\FINAL%20REPORT\010%20-%20BIM%20for%20the%20Construction%20Manager\Critical%20Steel\Pivot%20Table%20Approach\Thesis_Structural%20Crane%20Logistics%20Trending%20-%20Update%20ELEVATIO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AE%20Senior%20Thesis\FINAL%20REPORT\010%20-%20BIM%20for%20the%20Construction%20Manager\Critical%20Steel\Pivot%20Table%20Approach\Thesis_Structural%20Crane%20Logistics%20Trending%20-%20Update%20SECTOR.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0"/>
    <c:plotArea>
      <c:layout/>
      <c:barChart>
        <c:barDir val="col"/>
        <c:grouping val="clustered"/>
        <c:varyColors val="0"/>
        <c:ser>
          <c:idx val="0"/>
          <c:order val="0"/>
          <c:tx>
            <c:strRef>
              <c:f>Sheet1!$B$1</c:f>
              <c:strCache>
                <c:ptCount val="1"/>
                <c:pt idx="0">
                  <c:v>Time Savings</c:v>
                </c:pt>
              </c:strCache>
            </c:strRef>
          </c:tx>
          <c:invertIfNegative val="0"/>
          <c:dLbls>
            <c:showLegendKey val="0"/>
            <c:showVal val="1"/>
            <c:showCatName val="0"/>
            <c:showSerName val="0"/>
            <c:showPercent val="0"/>
            <c:showBubbleSize val="0"/>
            <c:showLeaderLines val="0"/>
          </c:dLbls>
          <c:cat>
            <c:strRef>
              <c:f>Sheet1!$A$2:$A$5</c:f>
              <c:strCache>
                <c:ptCount val="4"/>
                <c:pt idx="0">
                  <c:v>[2009] Interior Partition</c:v>
                </c:pt>
                <c:pt idx="1">
                  <c:v>[2010] Curtain Wall</c:v>
                </c:pt>
                <c:pt idx="2">
                  <c:v>[2012] CIP Concrete</c:v>
                </c:pt>
                <c:pt idx="3">
                  <c:v>[2012] Structural Steel</c:v>
                </c:pt>
              </c:strCache>
            </c:strRef>
          </c:cat>
          <c:val>
            <c:numRef>
              <c:f>Sheet1!$B$2:$B$5</c:f>
              <c:numCache>
                <c:formatCode>0.0%</c:formatCode>
                <c:ptCount val="4"/>
                <c:pt idx="0">
                  <c:v>0.2</c:v>
                </c:pt>
                <c:pt idx="1">
                  <c:v>0.89</c:v>
                </c:pt>
                <c:pt idx="2">
                  <c:v>0.8</c:v>
                </c:pt>
                <c:pt idx="3">
                  <c:v>0.8</c:v>
                </c:pt>
              </c:numCache>
            </c:numRef>
          </c:val>
        </c:ser>
        <c:ser>
          <c:idx val="1"/>
          <c:order val="1"/>
          <c:tx>
            <c:strRef>
              <c:f>Sheet1!$C$1</c:f>
              <c:strCache>
                <c:ptCount val="1"/>
                <c:pt idx="0">
                  <c:v>Estimate Accuracy</c:v>
                </c:pt>
              </c:strCache>
            </c:strRef>
          </c:tx>
          <c:invertIfNegative val="0"/>
          <c:dLbls>
            <c:dLblPos val="outEnd"/>
            <c:showLegendKey val="0"/>
            <c:showVal val="1"/>
            <c:showCatName val="0"/>
            <c:showSerName val="0"/>
            <c:showPercent val="0"/>
            <c:showBubbleSize val="0"/>
            <c:showLeaderLines val="0"/>
          </c:dLbls>
          <c:cat>
            <c:strRef>
              <c:f>Sheet1!$A$2:$A$5</c:f>
              <c:strCache>
                <c:ptCount val="4"/>
                <c:pt idx="0">
                  <c:v>[2009] Interior Partition</c:v>
                </c:pt>
                <c:pt idx="1">
                  <c:v>[2010] Curtain Wall</c:v>
                </c:pt>
                <c:pt idx="2">
                  <c:v>[2012] CIP Concrete</c:v>
                </c:pt>
                <c:pt idx="3">
                  <c:v>[2012] Structural Steel</c:v>
                </c:pt>
              </c:strCache>
            </c:strRef>
          </c:cat>
          <c:val>
            <c:numRef>
              <c:f>Sheet1!$C$2:$C$5</c:f>
              <c:numCache>
                <c:formatCode>0.0%</c:formatCode>
                <c:ptCount val="4"/>
                <c:pt idx="0">
                  <c:v>0.98499999999999999</c:v>
                </c:pt>
                <c:pt idx="1">
                  <c:v>0.76</c:v>
                </c:pt>
                <c:pt idx="2">
                  <c:v>0.89300000000000002</c:v>
                </c:pt>
                <c:pt idx="3">
                  <c:v>0.995</c:v>
                </c:pt>
              </c:numCache>
            </c:numRef>
          </c:val>
        </c:ser>
        <c:dLbls>
          <c:showLegendKey val="0"/>
          <c:showVal val="0"/>
          <c:showCatName val="0"/>
          <c:showSerName val="0"/>
          <c:showPercent val="0"/>
          <c:showBubbleSize val="0"/>
        </c:dLbls>
        <c:gapWidth val="150"/>
        <c:axId val="32746496"/>
        <c:axId val="76780288"/>
      </c:barChart>
      <c:catAx>
        <c:axId val="32746496"/>
        <c:scaling>
          <c:orientation val="minMax"/>
        </c:scaling>
        <c:delete val="0"/>
        <c:axPos val="b"/>
        <c:majorTickMark val="none"/>
        <c:minorTickMark val="none"/>
        <c:tickLblPos val="nextTo"/>
        <c:crossAx val="76780288"/>
        <c:crosses val="autoZero"/>
        <c:auto val="1"/>
        <c:lblAlgn val="ctr"/>
        <c:lblOffset val="100"/>
        <c:noMultiLvlLbl val="0"/>
      </c:catAx>
      <c:valAx>
        <c:axId val="76780288"/>
        <c:scaling>
          <c:orientation val="minMax"/>
        </c:scaling>
        <c:delete val="1"/>
        <c:axPos val="l"/>
        <c:numFmt formatCode="0.0%" sourceLinked="1"/>
        <c:majorTickMark val="none"/>
        <c:minorTickMark val="none"/>
        <c:tickLblPos val="nextTo"/>
        <c:crossAx val="32746496"/>
        <c:crosses val="autoZero"/>
        <c:crossBetween val="between"/>
        <c:majorUnit val="0.2"/>
      </c:valAx>
    </c:plotArea>
    <c:legend>
      <c:legendPos val="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pivotSource>
    <c:name>[Thesis_Structural Crane Logistics Trending - Update ELEVATION.xlsx]Pivot Table!PivotTable2</c:name>
    <c:fmtId val="-1"/>
  </c:pivotSource>
  <c:chart>
    <c:title>
      <c:tx>
        <c:rich>
          <a:bodyPr/>
          <a:lstStyle/>
          <a:p>
            <a:pPr>
              <a:defRPr/>
            </a:pPr>
            <a:r>
              <a:rPr lang="en-US" dirty="0"/>
              <a:t>Critical</a:t>
            </a:r>
            <a:r>
              <a:rPr lang="en-US" baseline="0" dirty="0"/>
              <a:t> Pick Workflow Trending By  Elevation</a:t>
            </a:r>
            <a:endParaRPr lang="en-US" dirty="0"/>
          </a:p>
        </c:rich>
      </c:tx>
      <c:layout/>
      <c:overlay val="0"/>
    </c:title>
    <c:autoTitleDeleted val="0"/>
    <c:pivotFmts>
      <c:pivotFmt>
        <c:idx val="0"/>
      </c:pivotFmt>
      <c:pivotFmt>
        <c:idx val="1"/>
      </c:pivotFmt>
      <c:pivotFmt>
        <c:idx val="2"/>
      </c:pivotFmt>
      <c:pivotFmt>
        <c:idx val="3"/>
      </c:pivotFmt>
      <c:pivotFmt>
        <c:idx val="4"/>
      </c:pivotFmt>
      <c:pivotFmt>
        <c:idx val="5"/>
      </c:pivotFmt>
      <c:pivotFmt>
        <c:idx val="6"/>
      </c:pivotFmt>
      <c:pivotFmt>
        <c:idx val="7"/>
      </c:pivotFmt>
      <c:pivotFmt>
        <c:idx val="8"/>
      </c:pivotFmt>
      <c:pivotFmt>
        <c:idx val="9"/>
      </c:pivotFmt>
      <c:pivotFmt>
        <c:idx val="10"/>
      </c:pivotFmt>
      <c:pivotFmt>
        <c:idx val="11"/>
      </c:pivotFmt>
      <c:pivotFmt>
        <c:idx val="12"/>
      </c:pivotFmt>
      <c:pivotFmt>
        <c:idx val="13"/>
        <c:spPr>
          <a:solidFill>
            <a:schemeClr val="bg1">
              <a:lumMod val="95000"/>
            </a:schemeClr>
          </a:solidFill>
        </c:spPr>
        <c:marker>
          <c:symbol val="none"/>
        </c:marker>
        <c:dLbl>
          <c:idx val="0"/>
          <c:numFmt formatCode="#,##0.0" sourceLinked="0"/>
          <c:spPr/>
          <c:txPr>
            <a:bodyPr/>
            <a:lstStyle/>
            <a:p>
              <a:pPr>
                <a:defRPr/>
              </a:pPr>
              <a:endParaRPr lang="en-US"/>
            </a:p>
          </c:txPr>
          <c:showLegendKey val="0"/>
          <c:showVal val="1"/>
          <c:showCatName val="0"/>
          <c:showSerName val="0"/>
          <c:showPercent val="0"/>
          <c:showBubbleSize val="0"/>
        </c:dLbl>
      </c:pivotFmt>
      <c:pivotFmt>
        <c:idx val="14"/>
        <c:dLbl>
          <c:idx val="0"/>
          <c:delete val="1"/>
        </c:dLbl>
      </c:pivotFmt>
      <c:pivotFmt>
        <c:idx val="15"/>
      </c:pivotFmt>
      <c:pivotFmt>
        <c:idx val="16"/>
      </c:pivotFmt>
      <c:pivotFmt>
        <c:idx val="17"/>
      </c:pivotFmt>
      <c:pivotFmt>
        <c:idx val="18"/>
      </c:pivotFmt>
      <c:pivotFmt>
        <c:idx val="19"/>
      </c:pivotFmt>
      <c:pivotFmt>
        <c:idx val="20"/>
      </c:pivotFmt>
      <c:pivotFmt>
        <c:idx val="21"/>
      </c:pivotFmt>
      <c:pivotFmt>
        <c:idx val="22"/>
      </c:pivotFmt>
      <c:pivotFmt>
        <c:idx val="23"/>
      </c:pivotFmt>
      <c:pivotFmt>
        <c:idx val="24"/>
      </c:pivotFmt>
      <c:pivotFmt>
        <c:idx val="25"/>
      </c:pivotFmt>
      <c:pivotFmt>
        <c:idx val="26"/>
      </c:pivotFmt>
      <c:pivotFmt>
        <c:idx val="27"/>
        <c:dLbl>
          <c:idx val="0"/>
          <c:delete val="1"/>
        </c:dLbl>
      </c:pivotFmt>
      <c:pivotFmt>
        <c:idx val="28"/>
        <c:dLbl>
          <c:idx val="0"/>
          <c:delete val="1"/>
        </c:dLbl>
      </c:pivotFmt>
      <c:pivotFmt>
        <c:idx val="29"/>
        <c:dLbl>
          <c:idx val="0"/>
          <c:delete val="1"/>
        </c:dLbl>
      </c:pivotFmt>
      <c:pivotFmt>
        <c:idx val="30"/>
        <c:dLbl>
          <c:idx val="0"/>
          <c:delete val="1"/>
        </c:dLbl>
      </c:pivotFmt>
      <c:pivotFmt>
        <c:idx val="31"/>
        <c:dLbl>
          <c:idx val="0"/>
          <c:delete val="1"/>
        </c:dLbl>
      </c:pivotFmt>
      <c:pivotFmt>
        <c:idx val="32"/>
        <c:dLbl>
          <c:idx val="0"/>
          <c:delete val="1"/>
        </c:dLbl>
      </c:pivotFmt>
      <c:pivotFmt>
        <c:idx val="33"/>
        <c:dLbl>
          <c:idx val="0"/>
          <c:delete val="1"/>
        </c:dLbl>
      </c:pivotFmt>
      <c:pivotFmt>
        <c:idx val="34"/>
        <c:dLbl>
          <c:idx val="0"/>
          <c:delete val="1"/>
        </c:dLbl>
      </c:pivotFmt>
      <c:pivotFmt>
        <c:idx val="35"/>
        <c:dLbl>
          <c:idx val="0"/>
          <c:delete val="1"/>
        </c:dLbl>
      </c:pivotFmt>
      <c:pivotFmt>
        <c:idx val="36"/>
        <c:dLbl>
          <c:idx val="0"/>
          <c:delete val="1"/>
        </c:dLbl>
      </c:pivotFmt>
      <c:pivotFmt>
        <c:idx val="37"/>
        <c:dLbl>
          <c:idx val="0"/>
          <c:delete val="1"/>
        </c:dLbl>
      </c:pivotFmt>
      <c:pivotFmt>
        <c:idx val="38"/>
        <c:dLbl>
          <c:idx val="0"/>
          <c:delete val="1"/>
        </c:dLbl>
      </c:pivotFmt>
      <c:pivotFmt>
        <c:idx val="39"/>
        <c:dLbl>
          <c:idx val="0"/>
          <c:delete val="1"/>
        </c:dLbl>
      </c:pivotFmt>
      <c:pivotFmt>
        <c:idx val="40"/>
        <c:dLbl>
          <c:idx val="0"/>
          <c:delete val="1"/>
        </c:dLbl>
      </c:pivotFmt>
      <c:pivotFmt>
        <c:idx val="41"/>
        <c:dLbl>
          <c:idx val="0"/>
          <c:delete val="1"/>
        </c:dLbl>
      </c:pivotFmt>
      <c:pivotFmt>
        <c:idx val="42"/>
        <c:dLbl>
          <c:idx val="0"/>
          <c:delete val="1"/>
        </c:dLbl>
      </c:pivotFmt>
      <c:pivotFmt>
        <c:idx val="43"/>
        <c:dLbl>
          <c:idx val="0"/>
          <c:delete val="1"/>
        </c:dLbl>
      </c:pivotFmt>
      <c:pivotFmt>
        <c:idx val="44"/>
        <c:dLbl>
          <c:idx val="0"/>
          <c:delete val="1"/>
        </c:dLbl>
      </c:pivotFmt>
      <c:pivotFmt>
        <c:idx val="45"/>
        <c:dLbl>
          <c:idx val="0"/>
          <c:delete val="1"/>
        </c:dLbl>
      </c:pivotFmt>
      <c:pivotFmt>
        <c:idx val="46"/>
        <c:dLbl>
          <c:idx val="0"/>
          <c:delete val="1"/>
        </c:dLbl>
      </c:pivotFmt>
      <c:pivotFmt>
        <c:idx val="47"/>
        <c:dLbl>
          <c:idx val="0"/>
          <c:delete val="1"/>
        </c:dLbl>
      </c:pivotFmt>
      <c:pivotFmt>
        <c:idx val="48"/>
        <c:dLbl>
          <c:idx val="0"/>
          <c:delete val="1"/>
        </c:dLbl>
      </c:pivotFmt>
      <c:pivotFmt>
        <c:idx val="49"/>
        <c:dLbl>
          <c:idx val="0"/>
          <c:delete val="1"/>
        </c:dLbl>
      </c:pivotFmt>
      <c:pivotFmt>
        <c:idx val="50"/>
        <c:dLbl>
          <c:idx val="0"/>
          <c:delete val="1"/>
        </c:dLbl>
      </c:pivotFmt>
      <c:pivotFmt>
        <c:idx val="51"/>
        <c:dLbl>
          <c:idx val="0"/>
          <c:delete val="1"/>
        </c:dLbl>
      </c:pivotFmt>
      <c:pivotFmt>
        <c:idx val="52"/>
        <c:dLbl>
          <c:idx val="0"/>
          <c:delete val="1"/>
        </c:dLbl>
      </c:pivotFmt>
      <c:pivotFmt>
        <c:idx val="53"/>
        <c:dLbl>
          <c:idx val="0"/>
          <c:delete val="1"/>
        </c:dLbl>
      </c:pivotFmt>
      <c:pivotFmt>
        <c:idx val="54"/>
        <c:dLbl>
          <c:idx val="0"/>
          <c:delete val="1"/>
        </c:dLbl>
      </c:pivotFmt>
      <c:pivotFmt>
        <c:idx val="55"/>
        <c:dLbl>
          <c:idx val="0"/>
          <c:delete val="1"/>
        </c:dLbl>
      </c:pivotFmt>
      <c:pivotFmt>
        <c:idx val="56"/>
        <c:dLbl>
          <c:idx val="0"/>
          <c:delete val="1"/>
        </c:dLbl>
      </c:pivotFmt>
      <c:pivotFmt>
        <c:idx val="57"/>
        <c:dLbl>
          <c:idx val="0"/>
          <c:delete val="1"/>
        </c:dLbl>
      </c:pivotFmt>
      <c:pivotFmt>
        <c:idx val="58"/>
        <c:dLbl>
          <c:idx val="0"/>
          <c:delete val="1"/>
        </c:dLbl>
      </c:pivotFmt>
      <c:pivotFmt>
        <c:idx val="59"/>
        <c:dLbl>
          <c:idx val="0"/>
          <c:delete val="1"/>
        </c:dLbl>
      </c:pivotFmt>
      <c:pivotFmt>
        <c:idx val="60"/>
        <c:dLbl>
          <c:idx val="0"/>
          <c:delete val="1"/>
        </c:dLbl>
      </c:pivotFmt>
      <c:pivotFmt>
        <c:idx val="61"/>
        <c:dLbl>
          <c:idx val="0"/>
          <c:delete val="1"/>
        </c:dLbl>
      </c:pivotFmt>
      <c:pivotFmt>
        <c:idx val="62"/>
        <c:dLbl>
          <c:idx val="0"/>
          <c:delete val="1"/>
        </c:dLbl>
      </c:pivotFmt>
      <c:pivotFmt>
        <c:idx val="63"/>
        <c:dLbl>
          <c:idx val="0"/>
          <c:delete val="1"/>
        </c:dLbl>
      </c:pivotFmt>
      <c:pivotFmt>
        <c:idx val="64"/>
        <c:dLbl>
          <c:idx val="0"/>
          <c:delete val="1"/>
        </c:dLbl>
      </c:pivotFmt>
      <c:pivotFmt>
        <c:idx val="65"/>
        <c:dLbl>
          <c:idx val="0"/>
          <c:delete val="1"/>
        </c:dLbl>
      </c:pivotFmt>
      <c:pivotFmt>
        <c:idx val="66"/>
        <c:dLbl>
          <c:idx val="0"/>
          <c:delete val="1"/>
        </c:dLbl>
      </c:pivotFmt>
      <c:pivotFmt>
        <c:idx val="67"/>
        <c:dLbl>
          <c:idx val="0"/>
          <c:delete val="1"/>
        </c:dLbl>
      </c:pivotFmt>
      <c:pivotFmt>
        <c:idx val="68"/>
        <c:dLbl>
          <c:idx val="0"/>
          <c:delete val="1"/>
        </c:dLbl>
      </c:pivotFmt>
      <c:pivotFmt>
        <c:idx val="69"/>
        <c:dLbl>
          <c:idx val="0"/>
          <c:delete val="1"/>
        </c:dLbl>
      </c:pivotFmt>
      <c:pivotFmt>
        <c:idx val="70"/>
        <c:dLbl>
          <c:idx val="0"/>
          <c:delete val="1"/>
        </c:dLbl>
      </c:pivotFmt>
      <c:pivotFmt>
        <c:idx val="71"/>
        <c:dLbl>
          <c:idx val="0"/>
          <c:delete val="1"/>
        </c:dLbl>
      </c:pivotFmt>
      <c:pivotFmt>
        <c:idx val="72"/>
        <c:dLbl>
          <c:idx val="0"/>
          <c:delete val="1"/>
        </c:dLbl>
      </c:pivotFmt>
      <c:pivotFmt>
        <c:idx val="73"/>
        <c:dLbl>
          <c:idx val="0"/>
          <c:delete val="1"/>
        </c:dLbl>
      </c:pivotFmt>
      <c:pivotFmt>
        <c:idx val="74"/>
        <c:dLbl>
          <c:idx val="0"/>
          <c:delete val="1"/>
        </c:dLbl>
      </c:pivotFmt>
      <c:pivotFmt>
        <c:idx val="75"/>
        <c:dLbl>
          <c:idx val="0"/>
          <c:delete val="1"/>
        </c:dLbl>
      </c:pivotFmt>
      <c:pivotFmt>
        <c:idx val="76"/>
        <c:dLbl>
          <c:idx val="0"/>
          <c:delete val="1"/>
        </c:dLbl>
      </c:pivotFmt>
      <c:pivotFmt>
        <c:idx val="77"/>
        <c:dLbl>
          <c:idx val="0"/>
          <c:delete val="1"/>
        </c:dLbl>
      </c:pivotFmt>
      <c:pivotFmt>
        <c:idx val="78"/>
        <c:dLbl>
          <c:idx val="0"/>
          <c:delete val="1"/>
        </c:dLbl>
      </c:pivotFmt>
      <c:pivotFmt>
        <c:idx val="79"/>
        <c:dLbl>
          <c:idx val="0"/>
          <c:delete val="1"/>
        </c:dLbl>
      </c:pivotFmt>
      <c:pivotFmt>
        <c:idx val="80"/>
        <c:dLbl>
          <c:idx val="0"/>
          <c:delete val="1"/>
        </c:dLbl>
      </c:pivotFmt>
      <c:pivotFmt>
        <c:idx val="81"/>
        <c:dLbl>
          <c:idx val="0"/>
          <c:delete val="1"/>
        </c:dLbl>
      </c:pivotFmt>
      <c:pivotFmt>
        <c:idx val="82"/>
        <c:dLbl>
          <c:idx val="0"/>
          <c:delete val="1"/>
        </c:dLbl>
      </c:pivotFmt>
      <c:pivotFmt>
        <c:idx val="83"/>
        <c:dLbl>
          <c:idx val="0"/>
          <c:delete val="1"/>
        </c:dLbl>
      </c:pivotFmt>
      <c:pivotFmt>
        <c:idx val="84"/>
        <c:dLbl>
          <c:idx val="0"/>
          <c:delete val="1"/>
        </c:dLbl>
      </c:pivotFmt>
      <c:pivotFmt>
        <c:idx val="85"/>
        <c:dLbl>
          <c:idx val="0"/>
          <c:delete val="1"/>
        </c:dLbl>
      </c:pivotFmt>
      <c:pivotFmt>
        <c:idx val="86"/>
        <c:dLbl>
          <c:idx val="0"/>
          <c:delete val="1"/>
        </c:dLbl>
      </c:pivotFmt>
      <c:pivotFmt>
        <c:idx val="87"/>
        <c:dLbl>
          <c:idx val="0"/>
          <c:delete val="1"/>
        </c:dLbl>
      </c:pivotFmt>
      <c:pivotFmt>
        <c:idx val="88"/>
        <c:dLbl>
          <c:idx val="0"/>
          <c:delete val="1"/>
        </c:dLbl>
      </c:pivotFmt>
      <c:pivotFmt>
        <c:idx val="89"/>
        <c:dLbl>
          <c:idx val="0"/>
          <c:delete val="1"/>
        </c:dLbl>
      </c:pivotFmt>
      <c:pivotFmt>
        <c:idx val="90"/>
        <c:dLbl>
          <c:idx val="0"/>
          <c:delete val="1"/>
        </c:dLbl>
      </c:pivotFmt>
      <c:pivotFmt>
        <c:idx val="91"/>
        <c:dLbl>
          <c:idx val="0"/>
          <c:delete val="1"/>
        </c:dLbl>
      </c:pivotFmt>
      <c:pivotFmt>
        <c:idx val="92"/>
        <c:dLbl>
          <c:idx val="0"/>
          <c:delete val="1"/>
        </c:dLbl>
      </c:pivotFmt>
      <c:pivotFmt>
        <c:idx val="93"/>
        <c:dLbl>
          <c:idx val="0"/>
          <c:delete val="1"/>
        </c:dLbl>
      </c:pivotFmt>
      <c:pivotFmt>
        <c:idx val="94"/>
        <c:dLbl>
          <c:idx val="0"/>
          <c:delete val="1"/>
        </c:dLbl>
      </c:pivotFmt>
      <c:pivotFmt>
        <c:idx val="95"/>
        <c:dLbl>
          <c:idx val="0"/>
          <c:delete val="1"/>
        </c:dLbl>
      </c:pivotFmt>
      <c:pivotFmt>
        <c:idx val="96"/>
        <c:dLbl>
          <c:idx val="0"/>
          <c:delete val="1"/>
        </c:dLbl>
      </c:pivotFmt>
      <c:pivotFmt>
        <c:idx val="97"/>
        <c:dLbl>
          <c:idx val="0"/>
          <c:delete val="1"/>
        </c:dLbl>
      </c:pivotFmt>
      <c:pivotFmt>
        <c:idx val="98"/>
        <c:dLbl>
          <c:idx val="0"/>
          <c:delete val="1"/>
        </c:dLbl>
      </c:pivotFmt>
      <c:pivotFmt>
        <c:idx val="99"/>
        <c:dLbl>
          <c:idx val="0"/>
          <c:delete val="1"/>
        </c:dLbl>
      </c:pivotFmt>
      <c:pivotFmt>
        <c:idx val="100"/>
        <c:dLbl>
          <c:idx val="0"/>
          <c:delete val="1"/>
        </c:dLbl>
      </c:pivotFmt>
      <c:pivotFmt>
        <c:idx val="101"/>
        <c:dLbl>
          <c:idx val="0"/>
          <c:delete val="1"/>
        </c:dLbl>
      </c:pivotFmt>
      <c:pivotFmt>
        <c:idx val="102"/>
        <c:dLbl>
          <c:idx val="0"/>
          <c:delete val="1"/>
        </c:dLbl>
      </c:pivotFmt>
      <c:pivotFmt>
        <c:idx val="103"/>
        <c:dLbl>
          <c:idx val="0"/>
          <c:delete val="1"/>
        </c:dLbl>
      </c:pivotFmt>
      <c:pivotFmt>
        <c:idx val="104"/>
        <c:dLbl>
          <c:idx val="0"/>
          <c:delete val="1"/>
        </c:dLbl>
      </c:pivotFmt>
      <c:pivotFmt>
        <c:idx val="105"/>
        <c:dLbl>
          <c:idx val="0"/>
          <c:delete val="1"/>
        </c:dLbl>
      </c:pivotFmt>
      <c:pivotFmt>
        <c:idx val="106"/>
        <c:dLbl>
          <c:idx val="0"/>
          <c:delete val="1"/>
        </c:dLbl>
      </c:pivotFmt>
      <c:pivotFmt>
        <c:idx val="107"/>
        <c:dLbl>
          <c:idx val="0"/>
          <c:delete val="1"/>
        </c:dLbl>
      </c:pivotFmt>
      <c:pivotFmt>
        <c:idx val="108"/>
        <c:dLbl>
          <c:idx val="0"/>
          <c:delete val="1"/>
        </c:dLbl>
      </c:pivotFmt>
      <c:pivotFmt>
        <c:idx val="109"/>
        <c:dLbl>
          <c:idx val="0"/>
          <c:delete val="1"/>
        </c:dLbl>
      </c:pivotFmt>
      <c:pivotFmt>
        <c:idx val="110"/>
        <c:dLbl>
          <c:idx val="0"/>
          <c:delete val="1"/>
        </c:dLbl>
      </c:pivotFmt>
      <c:pivotFmt>
        <c:idx val="111"/>
        <c:dLbl>
          <c:idx val="0"/>
          <c:delete val="1"/>
        </c:dLbl>
      </c:pivotFmt>
      <c:pivotFmt>
        <c:idx val="112"/>
        <c:dLbl>
          <c:idx val="0"/>
          <c:delete val="1"/>
        </c:dLbl>
      </c:pivotFmt>
      <c:pivotFmt>
        <c:idx val="113"/>
        <c:dLbl>
          <c:idx val="0"/>
          <c:delete val="1"/>
        </c:dLbl>
      </c:pivotFmt>
      <c:pivotFmt>
        <c:idx val="114"/>
        <c:dLbl>
          <c:idx val="0"/>
          <c:delete val="1"/>
        </c:dLbl>
      </c:pivotFmt>
      <c:pivotFmt>
        <c:idx val="115"/>
        <c:dLbl>
          <c:idx val="0"/>
          <c:delete val="1"/>
        </c:dLbl>
      </c:pivotFmt>
      <c:pivotFmt>
        <c:idx val="116"/>
        <c:dLbl>
          <c:idx val="0"/>
          <c:delete val="1"/>
        </c:dLbl>
      </c:pivotFmt>
      <c:pivotFmt>
        <c:idx val="117"/>
        <c:dLbl>
          <c:idx val="0"/>
          <c:delete val="1"/>
        </c:dLbl>
      </c:pivotFmt>
      <c:pivotFmt>
        <c:idx val="118"/>
        <c:dLbl>
          <c:idx val="0"/>
          <c:delete val="1"/>
        </c:dLbl>
      </c:pivotFmt>
      <c:pivotFmt>
        <c:idx val="119"/>
        <c:dLbl>
          <c:idx val="0"/>
          <c:delete val="1"/>
        </c:dLbl>
      </c:pivotFmt>
      <c:pivotFmt>
        <c:idx val="120"/>
        <c:dLbl>
          <c:idx val="0"/>
          <c:delete val="1"/>
        </c:dLbl>
      </c:pivotFmt>
      <c:pivotFmt>
        <c:idx val="121"/>
        <c:dLbl>
          <c:idx val="0"/>
          <c:delete val="1"/>
        </c:dLbl>
      </c:pivotFmt>
      <c:pivotFmt>
        <c:idx val="122"/>
        <c:dLbl>
          <c:idx val="0"/>
          <c:delete val="1"/>
        </c:dLbl>
      </c:pivotFmt>
      <c:pivotFmt>
        <c:idx val="123"/>
        <c:dLbl>
          <c:idx val="0"/>
          <c:delete val="1"/>
        </c:dLbl>
      </c:pivotFmt>
      <c:pivotFmt>
        <c:idx val="124"/>
        <c:dLbl>
          <c:idx val="0"/>
          <c:delete val="1"/>
        </c:dLbl>
      </c:pivotFmt>
      <c:pivotFmt>
        <c:idx val="125"/>
        <c:dLbl>
          <c:idx val="0"/>
          <c:delete val="1"/>
        </c:dLbl>
      </c:pivotFmt>
      <c:pivotFmt>
        <c:idx val="126"/>
        <c:dLbl>
          <c:idx val="0"/>
          <c:delete val="1"/>
        </c:dLbl>
      </c:pivotFmt>
      <c:pivotFmt>
        <c:idx val="127"/>
        <c:dLbl>
          <c:idx val="0"/>
          <c:delete val="1"/>
        </c:dLbl>
      </c:pivotFmt>
      <c:pivotFmt>
        <c:idx val="128"/>
        <c:dLbl>
          <c:idx val="0"/>
          <c:delete val="1"/>
        </c:dLbl>
      </c:pivotFmt>
      <c:pivotFmt>
        <c:idx val="129"/>
        <c:dLbl>
          <c:idx val="0"/>
          <c:delete val="1"/>
        </c:dLbl>
      </c:pivotFmt>
      <c:pivotFmt>
        <c:idx val="130"/>
        <c:dLbl>
          <c:idx val="0"/>
          <c:delete val="1"/>
        </c:dLbl>
      </c:pivotFmt>
      <c:pivotFmt>
        <c:idx val="131"/>
        <c:dLbl>
          <c:idx val="0"/>
          <c:delete val="1"/>
        </c:dLbl>
      </c:pivotFmt>
      <c:pivotFmt>
        <c:idx val="132"/>
        <c:dLbl>
          <c:idx val="0"/>
          <c:delete val="1"/>
        </c:dLbl>
      </c:pivotFmt>
      <c:pivotFmt>
        <c:idx val="133"/>
        <c:dLbl>
          <c:idx val="0"/>
          <c:delete val="1"/>
        </c:dLbl>
      </c:pivotFmt>
      <c:pivotFmt>
        <c:idx val="134"/>
        <c:dLbl>
          <c:idx val="0"/>
          <c:delete val="1"/>
        </c:dLbl>
      </c:pivotFmt>
      <c:pivotFmt>
        <c:idx val="135"/>
        <c:dLbl>
          <c:idx val="0"/>
          <c:delete val="1"/>
        </c:dLbl>
      </c:pivotFmt>
      <c:pivotFmt>
        <c:idx val="136"/>
        <c:dLbl>
          <c:idx val="0"/>
          <c:delete val="1"/>
        </c:dLbl>
      </c:pivotFmt>
      <c:pivotFmt>
        <c:idx val="137"/>
        <c:dLbl>
          <c:idx val="0"/>
          <c:delete val="1"/>
        </c:dLbl>
      </c:pivotFmt>
      <c:pivotFmt>
        <c:idx val="138"/>
        <c:dLbl>
          <c:idx val="0"/>
          <c:delete val="1"/>
        </c:dLbl>
      </c:pivotFmt>
      <c:pivotFmt>
        <c:idx val="139"/>
        <c:dLbl>
          <c:idx val="0"/>
          <c:delete val="1"/>
        </c:dLbl>
      </c:pivotFmt>
      <c:pivotFmt>
        <c:idx val="140"/>
        <c:dLbl>
          <c:idx val="0"/>
          <c:delete val="1"/>
        </c:dLbl>
      </c:pivotFmt>
      <c:pivotFmt>
        <c:idx val="141"/>
        <c:dLbl>
          <c:idx val="0"/>
          <c:delete val="1"/>
        </c:dLbl>
      </c:pivotFmt>
      <c:pivotFmt>
        <c:idx val="142"/>
        <c:dLbl>
          <c:idx val="0"/>
          <c:delete val="1"/>
        </c:dLbl>
      </c:pivotFmt>
      <c:pivotFmt>
        <c:idx val="143"/>
        <c:dLbl>
          <c:idx val="0"/>
          <c:delete val="1"/>
        </c:dLbl>
      </c:pivotFmt>
      <c:pivotFmt>
        <c:idx val="144"/>
        <c:dLbl>
          <c:idx val="0"/>
          <c:delete val="1"/>
        </c:dLbl>
      </c:pivotFmt>
      <c:pivotFmt>
        <c:idx val="145"/>
        <c:dLbl>
          <c:idx val="0"/>
          <c:delete val="1"/>
        </c:dLbl>
      </c:pivotFmt>
      <c:pivotFmt>
        <c:idx val="146"/>
        <c:dLbl>
          <c:idx val="0"/>
          <c:delete val="1"/>
        </c:dLbl>
      </c:pivotFmt>
      <c:pivotFmt>
        <c:idx val="147"/>
        <c:dLbl>
          <c:idx val="0"/>
          <c:delete val="1"/>
        </c:dLbl>
      </c:pivotFmt>
      <c:pivotFmt>
        <c:idx val="148"/>
        <c:dLbl>
          <c:idx val="0"/>
          <c:delete val="1"/>
        </c:dLbl>
      </c:pivotFmt>
      <c:pivotFmt>
        <c:idx val="149"/>
        <c:dLbl>
          <c:idx val="0"/>
          <c:delete val="1"/>
        </c:dLbl>
      </c:pivotFmt>
      <c:pivotFmt>
        <c:idx val="150"/>
        <c:dLbl>
          <c:idx val="0"/>
          <c:delete val="1"/>
        </c:dLbl>
      </c:pivotFmt>
      <c:pivotFmt>
        <c:idx val="151"/>
        <c:dLbl>
          <c:idx val="0"/>
          <c:delete val="1"/>
        </c:dLbl>
      </c:pivotFmt>
      <c:pivotFmt>
        <c:idx val="152"/>
        <c:dLbl>
          <c:idx val="0"/>
          <c:delete val="1"/>
        </c:dLbl>
      </c:pivotFmt>
      <c:pivotFmt>
        <c:idx val="153"/>
        <c:dLbl>
          <c:idx val="0"/>
          <c:delete val="1"/>
        </c:dLbl>
      </c:pivotFmt>
      <c:pivotFmt>
        <c:idx val="154"/>
        <c:dLbl>
          <c:idx val="0"/>
          <c:delete val="1"/>
        </c:dLbl>
      </c:pivotFmt>
      <c:pivotFmt>
        <c:idx val="155"/>
        <c:dLbl>
          <c:idx val="0"/>
          <c:delete val="1"/>
        </c:dLbl>
      </c:pivotFmt>
      <c:pivotFmt>
        <c:idx val="156"/>
        <c:dLbl>
          <c:idx val="0"/>
          <c:delete val="1"/>
        </c:dLbl>
      </c:pivotFmt>
      <c:pivotFmt>
        <c:idx val="157"/>
        <c:dLbl>
          <c:idx val="0"/>
          <c:delete val="1"/>
        </c:dLbl>
      </c:pivotFmt>
      <c:pivotFmt>
        <c:idx val="158"/>
        <c:dLbl>
          <c:idx val="0"/>
          <c:delete val="1"/>
        </c:dLbl>
      </c:pivotFmt>
      <c:pivotFmt>
        <c:idx val="159"/>
        <c:dLbl>
          <c:idx val="0"/>
          <c:delete val="1"/>
        </c:dLbl>
      </c:pivotFmt>
      <c:pivotFmt>
        <c:idx val="160"/>
        <c:dLbl>
          <c:idx val="0"/>
          <c:delete val="1"/>
        </c:dLbl>
      </c:pivotFmt>
      <c:pivotFmt>
        <c:idx val="161"/>
        <c:dLbl>
          <c:idx val="0"/>
          <c:delete val="1"/>
        </c:dLbl>
      </c:pivotFmt>
      <c:pivotFmt>
        <c:idx val="162"/>
        <c:dLbl>
          <c:idx val="0"/>
          <c:delete val="1"/>
        </c:dLbl>
      </c:pivotFmt>
      <c:pivotFmt>
        <c:idx val="163"/>
        <c:dLbl>
          <c:idx val="0"/>
          <c:delete val="1"/>
        </c:dLbl>
      </c:pivotFmt>
      <c:pivotFmt>
        <c:idx val="164"/>
        <c:dLbl>
          <c:idx val="0"/>
          <c:delete val="1"/>
        </c:dLbl>
      </c:pivotFmt>
      <c:pivotFmt>
        <c:idx val="165"/>
        <c:dLbl>
          <c:idx val="0"/>
          <c:delete val="1"/>
        </c:dLbl>
      </c:pivotFmt>
      <c:pivotFmt>
        <c:idx val="166"/>
        <c:dLbl>
          <c:idx val="0"/>
          <c:delete val="1"/>
        </c:dLbl>
      </c:pivotFmt>
      <c:pivotFmt>
        <c:idx val="167"/>
        <c:dLbl>
          <c:idx val="0"/>
          <c:delete val="1"/>
        </c:dLbl>
      </c:pivotFmt>
      <c:pivotFmt>
        <c:idx val="168"/>
        <c:dLbl>
          <c:idx val="0"/>
          <c:delete val="1"/>
        </c:dLbl>
      </c:pivotFmt>
      <c:pivotFmt>
        <c:idx val="169"/>
        <c:dLbl>
          <c:idx val="0"/>
          <c:delete val="1"/>
        </c:dLbl>
      </c:pivotFmt>
      <c:pivotFmt>
        <c:idx val="170"/>
        <c:dLbl>
          <c:idx val="0"/>
          <c:delete val="1"/>
        </c:dLbl>
      </c:pivotFmt>
      <c:pivotFmt>
        <c:idx val="171"/>
        <c:dLbl>
          <c:idx val="0"/>
          <c:delete val="1"/>
        </c:dLbl>
      </c:pivotFmt>
      <c:pivotFmt>
        <c:idx val="172"/>
        <c:dLbl>
          <c:idx val="0"/>
          <c:delete val="1"/>
        </c:dLbl>
      </c:pivotFmt>
      <c:pivotFmt>
        <c:idx val="173"/>
        <c:dLbl>
          <c:idx val="0"/>
          <c:delete val="1"/>
        </c:dLbl>
      </c:pivotFmt>
      <c:pivotFmt>
        <c:idx val="174"/>
        <c:dLbl>
          <c:idx val="0"/>
          <c:delete val="1"/>
        </c:dLbl>
      </c:pivotFmt>
      <c:pivotFmt>
        <c:idx val="175"/>
        <c:dLbl>
          <c:idx val="0"/>
          <c:delete val="1"/>
        </c:dLbl>
      </c:pivotFmt>
      <c:pivotFmt>
        <c:idx val="176"/>
        <c:dLbl>
          <c:idx val="0"/>
          <c:delete val="1"/>
        </c:dLbl>
      </c:pivotFmt>
      <c:pivotFmt>
        <c:idx val="177"/>
        <c:dLbl>
          <c:idx val="0"/>
          <c:delete val="1"/>
        </c:dLbl>
      </c:pivotFmt>
      <c:pivotFmt>
        <c:idx val="178"/>
        <c:dLbl>
          <c:idx val="0"/>
          <c:delete val="1"/>
        </c:dLbl>
      </c:pivotFmt>
      <c:pivotFmt>
        <c:idx val="179"/>
        <c:dLbl>
          <c:idx val="0"/>
          <c:delete val="1"/>
        </c:dLbl>
      </c:pivotFmt>
      <c:pivotFmt>
        <c:idx val="180"/>
        <c:dLbl>
          <c:idx val="0"/>
          <c:delete val="1"/>
        </c:dLbl>
      </c:pivotFmt>
      <c:pivotFmt>
        <c:idx val="181"/>
        <c:dLbl>
          <c:idx val="0"/>
          <c:delete val="1"/>
        </c:dLbl>
      </c:pivotFmt>
      <c:pivotFmt>
        <c:idx val="182"/>
        <c:spPr>
          <a:solidFill>
            <a:schemeClr val="bg1">
              <a:lumMod val="95000"/>
            </a:schemeClr>
          </a:solidFill>
        </c:spPr>
        <c:marker>
          <c:symbol val="none"/>
        </c:marker>
        <c:dLbl>
          <c:idx val="0"/>
          <c:numFmt formatCode="#,##0.0" sourceLinked="0"/>
          <c:spPr/>
          <c:txPr>
            <a:bodyPr/>
            <a:lstStyle/>
            <a:p>
              <a:pPr>
                <a:defRPr/>
              </a:pPr>
              <a:endParaRPr lang="en-US"/>
            </a:p>
          </c:txPr>
          <c:showLegendKey val="0"/>
          <c:showVal val="1"/>
          <c:showCatName val="0"/>
          <c:showSerName val="0"/>
          <c:showPercent val="0"/>
          <c:showBubbleSize val="0"/>
        </c:dLbl>
      </c:pivotFmt>
      <c:pivotFmt>
        <c:idx val="183"/>
        <c:spPr>
          <a:solidFill>
            <a:schemeClr val="bg1">
              <a:lumMod val="95000"/>
            </a:schemeClr>
          </a:solidFill>
        </c:spPr>
        <c:marker>
          <c:symbol val="none"/>
        </c:marker>
        <c:dLbl>
          <c:idx val="0"/>
          <c:numFmt formatCode="#,##0.0" sourceLinked="0"/>
          <c:spPr/>
          <c:txPr>
            <a:bodyPr/>
            <a:lstStyle/>
            <a:p>
              <a:pPr>
                <a:defRPr/>
              </a:pPr>
              <a:endParaRPr lang="en-US"/>
            </a:p>
          </c:txPr>
          <c:showLegendKey val="0"/>
          <c:showVal val="1"/>
          <c:showCatName val="0"/>
          <c:showSerName val="0"/>
          <c:showPercent val="0"/>
          <c:showBubbleSize val="0"/>
        </c:dLbl>
      </c:pivotFmt>
      <c:pivotFmt>
        <c:idx val="184"/>
        <c:spPr>
          <a:solidFill>
            <a:schemeClr val="bg1">
              <a:lumMod val="95000"/>
            </a:schemeClr>
          </a:solidFill>
        </c:spPr>
        <c:marker>
          <c:symbol val="none"/>
        </c:marker>
        <c:dLbl>
          <c:idx val="0"/>
          <c:numFmt formatCode="#,##0.0" sourceLinked="0"/>
          <c:spPr/>
          <c:txPr>
            <a:bodyPr/>
            <a:lstStyle/>
            <a:p>
              <a:pPr>
                <a:defRPr/>
              </a:pPr>
              <a:endParaRPr lang="en-US"/>
            </a:p>
          </c:txPr>
          <c:showLegendKey val="0"/>
          <c:showVal val="1"/>
          <c:showCatName val="0"/>
          <c:showSerName val="0"/>
          <c:showPercent val="0"/>
          <c:showBubbleSize val="0"/>
        </c:dLbl>
      </c:pivotFmt>
      <c:pivotFmt>
        <c:idx val="185"/>
        <c:spPr>
          <a:solidFill>
            <a:schemeClr val="bg1">
              <a:lumMod val="95000"/>
            </a:schemeClr>
          </a:solidFill>
        </c:spPr>
        <c:marker>
          <c:symbol val="none"/>
        </c:marker>
        <c:dLbl>
          <c:idx val="0"/>
          <c:numFmt formatCode="#,##0.0" sourceLinked="0"/>
          <c:spPr/>
          <c:txPr>
            <a:bodyPr/>
            <a:lstStyle/>
            <a:p>
              <a:pPr>
                <a:defRPr/>
              </a:pPr>
              <a:endParaRPr lang="en-US"/>
            </a:p>
          </c:txPr>
          <c:showLegendKey val="0"/>
          <c:showVal val="1"/>
          <c:showCatName val="0"/>
          <c:showSerName val="0"/>
          <c:showPercent val="0"/>
          <c:showBubbleSize val="0"/>
        </c:dLbl>
      </c:pivotFmt>
    </c:pivotFmts>
    <c:plotArea>
      <c:layout/>
      <c:barChart>
        <c:barDir val="col"/>
        <c:grouping val="clustered"/>
        <c:varyColors val="0"/>
        <c:ser>
          <c:idx val="0"/>
          <c:order val="0"/>
          <c:tx>
            <c:strRef>
              <c:f>'Pivot Table'!$B$5</c:f>
              <c:strCache>
                <c:ptCount val="1"/>
                <c:pt idx="0">
                  <c:v>Total</c:v>
                </c:pt>
              </c:strCache>
            </c:strRef>
          </c:tx>
          <c:spPr>
            <a:solidFill>
              <a:schemeClr val="bg1">
                <a:lumMod val="95000"/>
              </a:schemeClr>
            </a:solidFill>
          </c:spPr>
          <c:invertIfNegative val="0"/>
          <c:dLbls>
            <c:numFmt formatCode="#,##0.0" sourceLinked="0"/>
            <c:txPr>
              <a:bodyPr/>
              <a:lstStyle/>
              <a:p>
                <a:pPr>
                  <a:defRPr/>
                </a:pPr>
                <a:endParaRPr lang="en-US"/>
              </a:p>
            </c:txPr>
            <c:showLegendKey val="0"/>
            <c:showVal val="1"/>
            <c:showCatName val="0"/>
            <c:showSerName val="0"/>
            <c:showPercent val="0"/>
            <c:showBubbleSize val="0"/>
            <c:showLeaderLines val="0"/>
          </c:dLbls>
          <c:cat>
            <c:multiLvlStrRef>
              <c:f>'Pivot Table'!$A$6:$A$49</c:f>
              <c:multiLvlStrCache>
                <c:ptCount val="30"/>
                <c:lvl>
                  <c:pt idx="0">
                    <c:v>Sector A</c:v>
                  </c:pt>
                  <c:pt idx="1">
                    <c:v>Sector B</c:v>
                  </c:pt>
                  <c:pt idx="2">
                    <c:v>Sector C</c:v>
                  </c:pt>
                  <c:pt idx="3">
                    <c:v>Sector D</c:v>
                  </c:pt>
                  <c:pt idx="4">
                    <c:v>Sector D</c:v>
                  </c:pt>
                  <c:pt idx="5">
                    <c:v>Sector A</c:v>
                  </c:pt>
                  <c:pt idx="6">
                    <c:v>Sector B</c:v>
                  </c:pt>
                  <c:pt idx="7">
                    <c:v>Sector C</c:v>
                  </c:pt>
                  <c:pt idx="8">
                    <c:v>Sector D</c:v>
                  </c:pt>
                  <c:pt idx="9">
                    <c:v>Sector A</c:v>
                  </c:pt>
                  <c:pt idx="10">
                    <c:v>Sector B</c:v>
                  </c:pt>
                  <c:pt idx="11">
                    <c:v>Sector C</c:v>
                  </c:pt>
                  <c:pt idx="12">
                    <c:v>Sector D</c:v>
                  </c:pt>
                  <c:pt idx="13">
                    <c:v>Sector A</c:v>
                  </c:pt>
                  <c:pt idx="14">
                    <c:v>Sector A</c:v>
                  </c:pt>
                  <c:pt idx="15">
                    <c:v>Sector B</c:v>
                  </c:pt>
                  <c:pt idx="16">
                    <c:v>Sector A</c:v>
                  </c:pt>
                  <c:pt idx="17">
                    <c:v>Sector B</c:v>
                  </c:pt>
                  <c:pt idx="18">
                    <c:v>Sector A</c:v>
                  </c:pt>
                  <c:pt idx="19">
                    <c:v>Sector B</c:v>
                  </c:pt>
                  <c:pt idx="20">
                    <c:v>Sector A</c:v>
                  </c:pt>
                  <c:pt idx="21">
                    <c:v>Sector B</c:v>
                  </c:pt>
                  <c:pt idx="22">
                    <c:v>Sector A</c:v>
                  </c:pt>
                  <c:pt idx="23">
                    <c:v>Sector B</c:v>
                  </c:pt>
                  <c:pt idx="24">
                    <c:v>Sector A</c:v>
                  </c:pt>
                  <c:pt idx="25">
                    <c:v>Sector B</c:v>
                  </c:pt>
                  <c:pt idx="26">
                    <c:v>Sector A</c:v>
                  </c:pt>
                  <c:pt idx="27">
                    <c:v>Sector A</c:v>
                  </c:pt>
                  <c:pt idx="28">
                    <c:v>Sector A</c:v>
                  </c:pt>
                  <c:pt idx="29">
                    <c:v>Sector B</c:v>
                  </c:pt>
                </c:lvl>
                <c:lvl>
                  <c:pt idx="0">
                    <c:v>00'-0"</c:v>
                  </c:pt>
                  <c:pt idx="4">
                    <c:v>04'-0'</c:v>
                  </c:pt>
                  <c:pt idx="5">
                    <c:v>14'-8"</c:v>
                  </c:pt>
                  <c:pt idx="9">
                    <c:v>29'-4"</c:v>
                  </c:pt>
                  <c:pt idx="13">
                    <c:v>31'-4"</c:v>
                  </c:pt>
                  <c:pt idx="14">
                    <c:v>36'-8"</c:v>
                  </c:pt>
                  <c:pt idx="16">
                    <c:v>44'-0"</c:v>
                  </c:pt>
                  <c:pt idx="18">
                    <c:v>51'-1"</c:v>
                  </c:pt>
                  <c:pt idx="20">
                    <c:v>58'-8"</c:v>
                  </c:pt>
                  <c:pt idx="22">
                    <c:v>70'-10"</c:v>
                  </c:pt>
                  <c:pt idx="24">
                    <c:v>73'-4"</c:v>
                  </c:pt>
                  <c:pt idx="26">
                    <c:v>77'-0"</c:v>
                  </c:pt>
                  <c:pt idx="27">
                    <c:v>90'-0 3/8"</c:v>
                  </c:pt>
                  <c:pt idx="28">
                    <c:v>91'-2"</c:v>
                  </c:pt>
                </c:lvl>
              </c:multiLvlStrCache>
            </c:multiLvlStrRef>
          </c:cat>
          <c:val>
            <c:numRef>
              <c:f>'Pivot Table'!$B$6:$B$49</c:f>
              <c:numCache>
                <c:formatCode>General</c:formatCode>
                <c:ptCount val="30"/>
                <c:pt idx="0">
                  <c:v>0.421232</c:v>
                </c:pt>
                <c:pt idx="1">
                  <c:v>1.723333</c:v>
                </c:pt>
                <c:pt idx="2">
                  <c:v>0.110208</c:v>
                </c:pt>
                <c:pt idx="3">
                  <c:v>1.0961939999999999</c:v>
                </c:pt>
                <c:pt idx="4">
                  <c:v>1.0559799999999999</c:v>
                </c:pt>
                <c:pt idx="5">
                  <c:v>17.532</c:v>
                </c:pt>
                <c:pt idx="6">
                  <c:v>2.2436669999999999</c:v>
                </c:pt>
                <c:pt idx="7">
                  <c:v>2.5207809999999999</c:v>
                </c:pt>
                <c:pt idx="8">
                  <c:v>1.3160000000000001</c:v>
                </c:pt>
                <c:pt idx="9">
                  <c:v>10.872</c:v>
                </c:pt>
                <c:pt idx="10">
                  <c:v>2.9845000000000002</c:v>
                </c:pt>
                <c:pt idx="11">
                  <c:v>2.3029999999999999</c:v>
                </c:pt>
                <c:pt idx="12">
                  <c:v>2.2850000000000001</c:v>
                </c:pt>
                <c:pt idx="13">
                  <c:v>3.5019999999999998</c:v>
                </c:pt>
                <c:pt idx="14">
                  <c:v>0.50291699999999995</c:v>
                </c:pt>
                <c:pt idx="15">
                  <c:v>7.291067</c:v>
                </c:pt>
                <c:pt idx="16">
                  <c:v>8.3160000000000007</c:v>
                </c:pt>
                <c:pt idx="17">
                  <c:v>2.8574999999999999</c:v>
                </c:pt>
                <c:pt idx="18">
                  <c:v>3.5019999999999998</c:v>
                </c:pt>
                <c:pt idx="19">
                  <c:v>0.51449999999999996</c:v>
                </c:pt>
                <c:pt idx="20">
                  <c:v>17.532</c:v>
                </c:pt>
                <c:pt idx="21">
                  <c:v>2.8574999999999999</c:v>
                </c:pt>
                <c:pt idx="22">
                  <c:v>3.5644230000000001</c:v>
                </c:pt>
                <c:pt idx="23">
                  <c:v>0.483875</c:v>
                </c:pt>
                <c:pt idx="24">
                  <c:v>11.43675</c:v>
                </c:pt>
                <c:pt idx="25">
                  <c:v>3.0886670000000001</c:v>
                </c:pt>
                <c:pt idx="26">
                  <c:v>3.785155</c:v>
                </c:pt>
                <c:pt idx="27">
                  <c:v>3.5019999999999998</c:v>
                </c:pt>
                <c:pt idx="28">
                  <c:v>5.395022</c:v>
                </c:pt>
                <c:pt idx="29">
                  <c:v>0.18016499999999999</c:v>
                </c:pt>
              </c:numCache>
            </c:numRef>
          </c:val>
        </c:ser>
        <c:dLbls>
          <c:showLegendKey val="0"/>
          <c:showVal val="0"/>
          <c:showCatName val="0"/>
          <c:showSerName val="0"/>
          <c:showPercent val="0"/>
          <c:showBubbleSize val="0"/>
        </c:dLbls>
        <c:gapWidth val="10"/>
        <c:axId val="80669312"/>
        <c:axId val="80675200"/>
      </c:barChart>
      <c:catAx>
        <c:axId val="80669312"/>
        <c:scaling>
          <c:orientation val="minMax"/>
        </c:scaling>
        <c:delete val="0"/>
        <c:axPos val="b"/>
        <c:majorTickMark val="none"/>
        <c:minorTickMark val="none"/>
        <c:tickLblPos val="nextTo"/>
        <c:crossAx val="80675200"/>
        <c:crosses val="autoZero"/>
        <c:auto val="1"/>
        <c:lblAlgn val="ctr"/>
        <c:lblOffset val="100"/>
        <c:noMultiLvlLbl val="0"/>
      </c:catAx>
      <c:valAx>
        <c:axId val="80675200"/>
        <c:scaling>
          <c:orientation val="minMax"/>
        </c:scaling>
        <c:delete val="1"/>
        <c:axPos val="l"/>
        <c:majorGridlines/>
        <c:title>
          <c:tx>
            <c:rich>
              <a:bodyPr rot="-5400000" vert="horz"/>
              <a:lstStyle/>
              <a:p>
                <a:pPr>
                  <a:defRPr/>
                </a:pPr>
                <a:r>
                  <a:rPr lang="en-US" dirty="0"/>
                  <a:t>Tonnage of</a:t>
                </a:r>
                <a:r>
                  <a:rPr lang="en-US" baseline="0" dirty="0"/>
                  <a:t> Critical Steel Member</a:t>
                </a:r>
                <a:endParaRPr lang="en-US" dirty="0"/>
              </a:p>
            </c:rich>
          </c:tx>
          <c:layout/>
          <c:overlay val="0"/>
        </c:title>
        <c:numFmt formatCode="General" sourceLinked="1"/>
        <c:majorTickMark val="none"/>
        <c:minorTickMark val="none"/>
        <c:tickLblPos val="nextTo"/>
        <c:crossAx val="80669312"/>
        <c:crosses val="autoZero"/>
        <c:crossBetween val="between"/>
      </c:valAx>
      <c:spPr>
        <a:gradFill>
          <a:gsLst>
            <a:gs pos="10000">
              <a:srgbClr val="01AF05">
                <a:alpha val="75000"/>
              </a:srgbClr>
            </a:gs>
            <a:gs pos="0">
              <a:schemeClr val="bg1">
                <a:alpha val="75000"/>
              </a:schemeClr>
            </a:gs>
            <a:gs pos="49000">
              <a:schemeClr val="accent6">
                <a:lumMod val="100000"/>
              </a:schemeClr>
            </a:gs>
            <a:gs pos="36000">
              <a:srgbClr val="FFFF00">
                <a:alpha val="75000"/>
              </a:srgbClr>
            </a:gs>
            <a:gs pos="21000">
              <a:srgbClr val="00B0F0">
                <a:lumMod val="100000"/>
                <a:alpha val="75000"/>
              </a:srgbClr>
            </a:gs>
            <a:gs pos="62000">
              <a:srgbClr val="FF0300">
                <a:alpha val="80000"/>
              </a:srgbClr>
            </a:gs>
            <a:gs pos="100000">
              <a:srgbClr val="C00000">
                <a:alpha val="85000"/>
              </a:srgbClr>
            </a:gs>
          </a:gsLst>
          <a:lin ang="16200000" scaled="1"/>
        </a:gradFill>
        <a:ln>
          <a:noFill/>
        </a:ln>
      </c:spPr>
    </c:plotArea>
    <c:plotVisOnly val="1"/>
    <c:dispBlanksAs val="gap"/>
    <c:showDLblsOverMax val="0"/>
  </c:chart>
  <c:externalData r:id="rId1">
    <c:autoUpdate val="0"/>
  </c:externalData>
  <c:extLst>
    <c:ext xmlns:c14="http://schemas.microsoft.com/office/drawing/2007/8/2/chart" uri="{781A3756-C4B2-4CAC-9D66-4F8BD8637D16}">
      <c14:pivotOptions>
        <c14:dropZoneFilter val="1"/>
        <c14:dropZonesVisible val="1"/>
      </c14:pivotOptions>
    </c:ext>
  </c:extLst>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pivotSource>
    <c:name>[Thesis_Structural Crane Logistics Trending - Update SECTOR.xlsx]Pivot Table!PivotTable2</c:name>
    <c:fmtId val="-1"/>
  </c:pivotSource>
  <c:chart>
    <c:title>
      <c:tx>
        <c:rich>
          <a:bodyPr/>
          <a:lstStyle/>
          <a:p>
            <a:pPr>
              <a:defRPr/>
            </a:pPr>
            <a:r>
              <a:rPr lang="en-US" dirty="0"/>
              <a:t>Critical</a:t>
            </a:r>
            <a:r>
              <a:rPr lang="en-US" baseline="0" dirty="0"/>
              <a:t> Pick Workflow Trending By Sector</a:t>
            </a:r>
            <a:endParaRPr lang="en-US" dirty="0"/>
          </a:p>
        </c:rich>
      </c:tx>
      <c:layout/>
      <c:overlay val="0"/>
    </c:title>
    <c:autoTitleDeleted val="0"/>
    <c:pivotFmts>
      <c:pivotFmt>
        <c:idx val="0"/>
      </c:pivotFmt>
      <c:pivotFmt>
        <c:idx val="1"/>
      </c:pivotFmt>
      <c:pivotFmt>
        <c:idx val="2"/>
      </c:pivotFmt>
      <c:pivotFmt>
        <c:idx val="3"/>
      </c:pivotFmt>
      <c:pivotFmt>
        <c:idx val="4"/>
      </c:pivotFmt>
      <c:pivotFmt>
        <c:idx val="5"/>
      </c:pivotFmt>
      <c:pivotFmt>
        <c:idx val="6"/>
      </c:pivotFmt>
      <c:pivotFmt>
        <c:idx val="7"/>
      </c:pivotFmt>
      <c:pivotFmt>
        <c:idx val="8"/>
      </c:pivotFmt>
      <c:pivotFmt>
        <c:idx val="9"/>
      </c:pivotFmt>
      <c:pivotFmt>
        <c:idx val="10"/>
      </c:pivotFmt>
      <c:pivotFmt>
        <c:idx val="11"/>
      </c:pivotFmt>
      <c:pivotFmt>
        <c:idx val="12"/>
      </c:pivotFmt>
      <c:pivotFmt>
        <c:idx val="13"/>
        <c:spPr>
          <a:solidFill>
            <a:schemeClr val="bg1">
              <a:lumMod val="95000"/>
            </a:schemeClr>
          </a:solidFill>
        </c:spPr>
        <c:marker>
          <c:symbol val="none"/>
        </c:marker>
        <c:dLbl>
          <c:idx val="0"/>
          <c:numFmt formatCode="#,##0.0" sourceLinked="0"/>
          <c:spPr/>
          <c:txPr>
            <a:bodyPr/>
            <a:lstStyle/>
            <a:p>
              <a:pPr>
                <a:defRPr/>
              </a:pPr>
              <a:endParaRPr lang="en-US"/>
            </a:p>
          </c:txPr>
          <c:showLegendKey val="0"/>
          <c:showVal val="1"/>
          <c:showCatName val="0"/>
          <c:showSerName val="0"/>
          <c:showPercent val="0"/>
          <c:showBubbleSize val="0"/>
        </c:dLbl>
      </c:pivotFmt>
      <c:pivotFmt>
        <c:idx val="14"/>
        <c:dLbl>
          <c:idx val="0"/>
          <c:delete val="1"/>
        </c:dLbl>
      </c:pivotFmt>
      <c:pivotFmt>
        <c:idx val="15"/>
      </c:pivotFmt>
      <c:pivotFmt>
        <c:idx val="16"/>
      </c:pivotFmt>
      <c:pivotFmt>
        <c:idx val="17"/>
      </c:pivotFmt>
      <c:pivotFmt>
        <c:idx val="18"/>
      </c:pivotFmt>
      <c:pivotFmt>
        <c:idx val="19"/>
      </c:pivotFmt>
      <c:pivotFmt>
        <c:idx val="20"/>
      </c:pivotFmt>
      <c:pivotFmt>
        <c:idx val="21"/>
      </c:pivotFmt>
      <c:pivotFmt>
        <c:idx val="22"/>
      </c:pivotFmt>
      <c:pivotFmt>
        <c:idx val="23"/>
      </c:pivotFmt>
      <c:pivotFmt>
        <c:idx val="24"/>
      </c:pivotFmt>
      <c:pivotFmt>
        <c:idx val="25"/>
      </c:pivotFmt>
      <c:pivotFmt>
        <c:idx val="26"/>
      </c:pivotFmt>
      <c:pivotFmt>
        <c:idx val="27"/>
        <c:dLbl>
          <c:idx val="0"/>
          <c:delete val="1"/>
        </c:dLbl>
      </c:pivotFmt>
      <c:pivotFmt>
        <c:idx val="28"/>
        <c:dLbl>
          <c:idx val="0"/>
          <c:delete val="1"/>
        </c:dLbl>
      </c:pivotFmt>
      <c:pivotFmt>
        <c:idx val="29"/>
        <c:dLbl>
          <c:idx val="0"/>
          <c:delete val="1"/>
        </c:dLbl>
      </c:pivotFmt>
      <c:pivotFmt>
        <c:idx val="30"/>
        <c:dLbl>
          <c:idx val="0"/>
          <c:delete val="1"/>
        </c:dLbl>
      </c:pivotFmt>
      <c:pivotFmt>
        <c:idx val="31"/>
        <c:dLbl>
          <c:idx val="0"/>
          <c:delete val="1"/>
        </c:dLbl>
      </c:pivotFmt>
      <c:pivotFmt>
        <c:idx val="32"/>
        <c:dLbl>
          <c:idx val="0"/>
          <c:delete val="1"/>
        </c:dLbl>
      </c:pivotFmt>
      <c:pivotFmt>
        <c:idx val="33"/>
        <c:dLbl>
          <c:idx val="0"/>
          <c:delete val="1"/>
        </c:dLbl>
      </c:pivotFmt>
      <c:pivotFmt>
        <c:idx val="34"/>
        <c:dLbl>
          <c:idx val="0"/>
          <c:delete val="1"/>
        </c:dLbl>
      </c:pivotFmt>
      <c:pivotFmt>
        <c:idx val="35"/>
        <c:dLbl>
          <c:idx val="0"/>
          <c:delete val="1"/>
        </c:dLbl>
      </c:pivotFmt>
      <c:pivotFmt>
        <c:idx val="36"/>
        <c:dLbl>
          <c:idx val="0"/>
          <c:delete val="1"/>
        </c:dLbl>
      </c:pivotFmt>
      <c:pivotFmt>
        <c:idx val="37"/>
        <c:dLbl>
          <c:idx val="0"/>
          <c:delete val="1"/>
        </c:dLbl>
      </c:pivotFmt>
      <c:pivotFmt>
        <c:idx val="38"/>
        <c:dLbl>
          <c:idx val="0"/>
          <c:delete val="1"/>
        </c:dLbl>
      </c:pivotFmt>
      <c:pivotFmt>
        <c:idx val="39"/>
        <c:dLbl>
          <c:idx val="0"/>
          <c:delete val="1"/>
        </c:dLbl>
      </c:pivotFmt>
      <c:pivotFmt>
        <c:idx val="40"/>
        <c:dLbl>
          <c:idx val="0"/>
          <c:delete val="1"/>
        </c:dLbl>
      </c:pivotFmt>
      <c:pivotFmt>
        <c:idx val="41"/>
        <c:dLbl>
          <c:idx val="0"/>
          <c:delete val="1"/>
        </c:dLbl>
      </c:pivotFmt>
      <c:pivotFmt>
        <c:idx val="42"/>
        <c:dLbl>
          <c:idx val="0"/>
          <c:delete val="1"/>
        </c:dLbl>
      </c:pivotFmt>
      <c:pivotFmt>
        <c:idx val="43"/>
        <c:dLbl>
          <c:idx val="0"/>
          <c:delete val="1"/>
        </c:dLbl>
      </c:pivotFmt>
      <c:pivotFmt>
        <c:idx val="44"/>
        <c:dLbl>
          <c:idx val="0"/>
          <c:delete val="1"/>
        </c:dLbl>
      </c:pivotFmt>
      <c:pivotFmt>
        <c:idx val="45"/>
        <c:dLbl>
          <c:idx val="0"/>
          <c:delete val="1"/>
        </c:dLbl>
      </c:pivotFmt>
      <c:pivotFmt>
        <c:idx val="46"/>
        <c:dLbl>
          <c:idx val="0"/>
          <c:delete val="1"/>
        </c:dLbl>
      </c:pivotFmt>
      <c:pivotFmt>
        <c:idx val="47"/>
        <c:dLbl>
          <c:idx val="0"/>
          <c:delete val="1"/>
        </c:dLbl>
      </c:pivotFmt>
      <c:pivotFmt>
        <c:idx val="48"/>
        <c:dLbl>
          <c:idx val="0"/>
          <c:delete val="1"/>
        </c:dLbl>
      </c:pivotFmt>
      <c:pivotFmt>
        <c:idx val="49"/>
        <c:dLbl>
          <c:idx val="0"/>
          <c:delete val="1"/>
        </c:dLbl>
      </c:pivotFmt>
      <c:pivotFmt>
        <c:idx val="50"/>
        <c:dLbl>
          <c:idx val="0"/>
          <c:delete val="1"/>
        </c:dLbl>
      </c:pivotFmt>
      <c:pivotFmt>
        <c:idx val="51"/>
        <c:dLbl>
          <c:idx val="0"/>
          <c:delete val="1"/>
        </c:dLbl>
      </c:pivotFmt>
      <c:pivotFmt>
        <c:idx val="52"/>
        <c:dLbl>
          <c:idx val="0"/>
          <c:delete val="1"/>
        </c:dLbl>
      </c:pivotFmt>
      <c:pivotFmt>
        <c:idx val="53"/>
        <c:dLbl>
          <c:idx val="0"/>
          <c:delete val="1"/>
        </c:dLbl>
      </c:pivotFmt>
      <c:pivotFmt>
        <c:idx val="54"/>
        <c:dLbl>
          <c:idx val="0"/>
          <c:delete val="1"/>
        </c:dLbl>
      </c:pivotFmt>
      <c:pivotFmt>
        <c:idx val="55"/>
        <c:dLbl>
          <c:idx val="0"/>
          <c:delete val="1"/>
        </c:dLbl>
      </c:pivotFmt>
      <c:pivotFmt>
        <c:idx val="56"/>
        <c:dLbl>
          <c:idx val="0"/>
          <c:delete val="1"/>
        </c:dLbl>
      </c:pivotFmt>
      <c:pivotFmt>
        <c:idx val="57"/>
        <c:dLbl>
          <c:idx val="0"/>
          <c:delete val="1"/>
        </c:dLbl>
      </c:pivotFmt>
      <c:pivotFmt>
        <c:idx val="58"/>
        <c:dLbl>
          <c:idx val="0"/>
          <c:delete val="1"/>
        </c:dLbl>
      </c:pivotFmt>
      <c:pivotFmt>
        <c:idx val="59"/>
        <c:dLbl>
          <c:idx val="0"/>
          <c:delete val="1"/>
        </c:dLbl>
      </c:pivotFmt>
      <c:pivotFmt>
        <c:idx val="60"/>
        <c:dLbl>
          <c:idx val="0"/>
          <c:delete val="1"/>
        </c:dLbl>
      </c:pivotFmt>
      <c:pivotFmt>
        <c:idx val="61"/>
        <c:dLbl>
          <c:idx val="0"/>
          <c:delete val="1"/>
        </c:dLbl>
      </c:pivotFmt>
      <c:pivotFmt>
        <c:idx val="62"/>
        <c:dLbl>
          <c:idx val="0"/>
          <c:delete val="1"/>
        </c:dLbl>
      </c:pivotFmt>
      <c:pivotFmt>
        <c:idx val="63"/>
        <c:dLbl>
          <c:idx val="0"/>
          <c:delete val="1"/>
        </c:dLbl>
      </c:pivotFmt>
      <c:pivotFmt>
        <c:idx val="64"/>
        <c:dLbl>
          <c:idx val="0"/>
          <c:delete val="1"/>
        </c:dLbl>
      </c:pivotFmt>
      <c:pivotFmt>
        <c:idx val="65"/>
        <c:dLbl>
          <c:idx val="0"/>
          <c:delete val="1"/>
        </c:dLbl>
      </c:pivotFmt>
      <c:pivotFmt>
        <c:idx val="66"/>
        <c:dLbl>
          <c:idx val="0"/>
          <c:delete val="1"/>
        </c:dLbl>
      </c:pivotFmt>
      <c:pivotFmt>
        <c:idx val="67"/>
        <c:dLbl>
          <c:idx val="0"/>
          <c:delete val="1"/>
        </c:dLbl>
      </c:pivotFmt>
      <c:pivotFmt>
        <c:idx val="68"/>
        <c:dLbl>
          <c:idx val="0"/>
          <c:delete val="1"/>
        </c:dLbl>
      </c:pivotFmt>
      <c:pivotFmt>
        <c:idx val="69"/>
        <c:dLbl>
          <c:idx val="0"/>
          <c:delete val="1"/>
        </c:dLbl>
      </c:pivotFmt>
      <c:pivotFmt>
        <c:idx val="70"/>
        <c:dLbl>
          <c:idx val="0"/>
          <c:delete val="1"/>
        </c:dLbl>
      </c:pivotFmt>
      <c:pivotFmt>
        <c:idx val="71"/>
        <c:dLbl>
          <c:idx val="0"/>
          <c:delete val="1"/>
        </c:dLbl>
      </c:pivotFmt>
      <c:pivotFmt>
        <c:idx val="72"/>
        <c:dLbl>
          <c:idx val="0"/>
          <c:delete val="1"/>
        </c:dLbl>
      </c:pivotFmt>
      <c:pivotFmt>
        <c:idx val="73"/>
        <c:dLbl>
          <c:idx val="0"/>
          <c:delete val="1"/>
        </c:dLbl>
      </c:pivotFmt>
      <c:pivotFmt>
        <c:idx val="74"/>
        <c:dLbl>
          <c:idx val="0"/>
          <c:delete val="1"/>
        </c:dLbl>
      </c:pivotFmt>
      <c:pivotFmt>
        <c:idx val="75"/>
        <c:dLbl>
          <c:idx val="0"/>
          <c:delete val="1"/>
        </c:dLbl>
      </c:pivotFmt>
      <c:pivotFmt>
        <c:idx val="76"/>
        <c:dLbl>
          <c:idx val="0"/>
          <c:delete val="1"/>
        </c:dLbl>
      </c:pivotFmt>
      <c:pivotFmt>
        <c:idx val="77"/>
        <c:dLbl>
          <c:idx val="0"/>
          <c:delete val="1"/>
        </c:dLbl>
      </c:pivotFmt>
      <c:pivotFmt>
        <c:idx val="78"/>
        <c:dLbl>
          <c:idx val="0"/>
          <c:delete val="1"/>
        </c:dLbl>
      </c:pivotFmt>
      <c:pivotFmt>
        <c:idx val="79"/>
        <c:dLbl>
          <c:idx val="0"/>
          <c:delete val="1"/>
        </c:dLbl>
      </c:pivotFmt>
      <c:pivotFmt>
        <c:idx val="80"/>
        <c:dLbl>
          <c:idx val="0"/>
          <c:delete val="1"/>
        </c:dLbl>
      </c:pivotFmt>
      <c:pivotFmt>
        <c:idx val="81"/>
        <c:dLbl>
          <c:idx val="0"/>
          <c:delete val="1"/>
        </c:dLbl>
      </c:pivotFmt>
      <c:pivotFmt>
        <c:idx val="82"/>
        <c:dLbl>
          <c:idx val="0"/>
          <c:delete val="1"/>
        </c:dLbl>
      </c:pivotFmt>
      <c:pivotFmt>
        <c:idx val="83"/>
        <c:dLbl>
          <c:idx val="0"/>
          <c:delete val="1"/>
        </c:dLbl>
      </c:pivotFmt>
      <c:pivotFmt>
        <c:idx val="84"/>
        <c:dLbl>
          <c:idx val="0"/>
          <c:delete val="1"/>
        </c:dLbl>
      </c:pivotFmt>
      <c:pivotFmt>
        <c:idx val="85"/>
        <c:dLbl>
          <c:idx val="0"/>
          <c:delete val="1"/>
        </c:dLbl>
      </c:pivotFmt>
      <c:pivotFmt>
        <c:idx val="86"/>
        <c:dLbl>
          <c:idx val="0"/>
          <c:delete val="1"/>
        </c:dLbl>
      </c:pivotFmt>
      <c:pivotFmt>
        <c:idx val="87"/>
        <c:dLbl>
          <c:idx val="0"/>
          <c:delete val="1"/>
        </c:dLbl>
      </c:pivotFmt>
      <c:pivotFmt>
        <c:idx val="88"/>
        <c:dLbl>
          <c:idx val="0"/>
          <c:delete val="1"/>
        </c:dLbl>
      </c:pivotFmt>
      <c:pivotFmt>
        <c:idx val="89"/>
        <c:dLbl>
          <c:idx val="0"/>
          <c:delete val="1"/>
        </c:dLbl>
      </c:pivotFmt>
      <c:pivotFmt>
        <c:idx val="90"/>
        <c:dLbl>
          <c:idx val="0"/>
          <c:delete val="1"/>
        </c:dLbl>
      </c:pivotFmt>
      <c:pivotFmt>
        <c:idx val="91"/>
        <c:dLbl>
          <c:idx val="0"/>
          <c:delete val="1"/>
        </c:dLbl>
      </c:pivotFmt>
      <c:pivotFmt>
        <c:idx val="92"/>
        <c:dLbl>
          <c:idx val="0"/>
          <c:delete val="1"/>
        </c:dLbl>
      </c:pivotFmt>
      <c:pivotFmt>
        <c:idx val="93"/>
        <c:dLbl>
          <c:idx val="0"/>
          <c:delete val="1"/>
        </c:dLbl>
      </c:pivotFmt>
      <c:pivotFmt>
        <c:idx val="94"/>
        <c:dLbl>
          <c:idx val="0"/>
          <c:delete val="1"/>
        </c:dLbl>
      </c:pivotFmt>
      <c:pivotFmt>
        <c:idx val="95"/>
        <c:dLbl>
          <c:idx val="0"/>
          <c:delete val="1"/>
        </c:dLbl>
      </c:pivotFmt>
      <c:pivotFmt>
        <c:idx val="96"/>
        <c:dLbl>
          <c:idx val="0"/>
          <c:delete val="1"/>
        </c:dLbl>
      </c:pivotFmt>
      <c:pivotFmt>
        <c:idx val="97"/>
        <c:dLbl>
          <c:idx val="0"/>
          <c:delete val="1"/>
        </c:dLbl>
      </c:pivotFmt>
      <c:pivotFmt>
        <c:idx val="98"/>
        <c:dLbl>
          <c:idx val="0"/>
          <c:delete val="1"/>
        </c:dLbl>
      </c:pivotFmt>
      <c:pivotFmt>
        <c:idx val="99"/>
        <c:dLbl>
          <c:idx val="0"/>
          <c:delete val="1"/>
        </c:dLbl>
      </c:pivotFmt>
      <c:pivotFmt>
        <c:idx val="100"/>
        <c:dLbl>
          <c:idx val="0"/>
          <c:delete val="1"/>
        </c:dLbl>
      </c:pivotFmt>
      <c:pivotFmt>
        <c:idx val="101"/>
        <c:dLbl>
          <c:idx val="0"/>
          <c:delete val="1"/>
        </c:dLbl>
      </c:pivotFmt>
      <c:pivotFmt>
        <c:idx val="102"/>
        <c:dLbl>
          <c:idx val="0"/>
          <c:delete val="1"/>
        </c:dLbl>
      </c:pivotFmt>
      <c:pivotFmt>
        <c:idx val="103"/>
        <c:dLbl>
          <c:idx val="0"/>
          <c:delete val="1"/>
        </c:dLbl>
      </c:pivotFmt>
      <c:pivotFmt>
        <c:idx val="104"/>
        <c:dLbl>
          <c:idx val="0"/>
          <c:delete val="1"/>
        </c:dLbl>
      </c:pivotFmt>
      <c:pivotFmt>
        <c:idx val="105"/>
        <c:dLbl>
          <c:idx val="0"/>
          <c:delete val="1"/>
        </c:dLbl>
      </c:pivotFmt>
      <c:pivotFmt>
        <c:idx val="106"/>
        <c:dLbl>
          <c:idx val="0"/>
          <c:delete val="1"/>
        </c:dLbl>
      </c:pivotFmt>
      <c:pivotFmt>
        <c:idx val="107"/>
        <c:dLbl>
          <c:idx val="0"/>
          <c:delete val="1"/>
        </c:dLbl>
      </c:pivotFmt>
      <c:pivotFmt>
        <c:idx val="108"/>
        <c:dLbl>
          <c:idx val="0"/>
          <c:delete val="1"/>
        </c:dLbl>
      </c:pivotFmt>
      <c:pivotFmt>
        <c:idx val="109"/>
        <c:dLbl>
          <c:idx val="0"/>
          <c:delete val="1"/>
        </c:dLbl>
      </c:pivotFmt>
      <c:pivotFmt>
        <c:idx val="110"/>
        <c:dLbl>
          <c:idx val="0"/>
          <c:delete val="1"/>
        </c:dLbl>
      </c:pivotFmt>
      <c:pivotFmt>
        <c:idx val="111"/>
        <c:dLbl>
          <c:idx val="0"/>
          <c:delete val="1"/>
        </c:dLbl>
      </c:pivotFmt>
      <c:pivotFmt>
        <c:idx val="112"/>
        <c:dLbl>
          <c:idx val="0"/>
          <c:delete val="1"/>
        </c:dLbl>
      </c:pivotFmt>
      <c:pivotFmt>
        <c:idx val="113"/>
        <c:dLbl>
          <c:idx val="0"/>
          <c:delete val="1"/>
        </c:dLbl>
      </c:pivotFmt>
      <c:pivotFmt>
        <c:idx val="114"/>
        <c:dLbl>
          <c:idx val="0"/>
          <c:delete val="1"/>
        </c:dLbl>
      </c:pivotFmt>
      <c:pivotFmt>
        <c:idx val="115"/>
        <c:dLbl>
          <c:idx val="0"/>
          <c:delete val="1"/>
        </c:dLbl>
      </c:pivotFmt>
      <c:pivotFmt>
        <c:idx val="116"/>
        <c:dLbl>
          <c:idx val="0"/>
          <c:delete val="1"/>
        </c:dLbl>
      </c:pivotFmt>
      <c:pivotFmt>
        <c:idx val="117"/>
        <c:dLbl>
          <c:idx val="0"/>
          <c:delete val="1"/>
        </c:dLbl>
      </c:pivotFmt>
      <c:pivotFmt>
        <c:idx val="118"/>
        <c:dLbl>
          <c:idx val="0"/>
          <c:delete val="1"/>
        </c:dLbl>
      </c:pivotFmt>
      <c:pivotFmt>
        <c:idx val="119"/>
        <c:dLbl>
          <c:idx val="0"/>
          <c:delete val="1"/>
        </c:dLbl>
      </c:pivotFmt>
      <c:pivotFmt>
        <c:idx val="120"/>
        <c:dLbl>
          <c:idx val="0"/>
          <c:delete val="1"/>
        </c:dLbl>
      </c:pivotFmt>
      <c:pivotFmt>
        <c:idx val="121"/>
        <c:dLbl>
          <c:idx val="0"/>
          <c:delete val="1"/>
        </c:dLbl>
      </c:pivotFmt>
      <c:pivotFmt>
        <c:idx val="122"/>
        <c:dLbl>
          <c:idx val="0"/>
          <c:delete val="1"/>
        </c:dLbl>
      </c:pivotFmt>
      <c:pivotFmt>
        <c:idx val="123"/>
        <c:dLbl>
          <c:idx val="0"/>
          <c:delete val="1"/>
        </c:dLbl>
      </c:pivotFmt>
      <c:pivotFmt>
        <c:idx val="124"/>
        <c:dLbl>
          <c:idx val="0"/>
          <c:delete val="1"/>
        </c:dLbl>
      </c:pivotFmt>
      <c:pivotFmt>
        <c:idx val="125"/>
        <c:dLbl>
          <c:idx val="0"/>
          <c:delete val="1"/>
        </c:dLbl>
      </c:pivotFmt>
      <c:pivotFmt>
        <c:idx val="126"/>
        <c:dLbl>
          <c:idx val="0"/>
          <c:delete val="1"/>
        </c:dLbl>
      </c:pivotFmt>
      <c:pivotFmt>
        <c:idx val="127"/>
        <c:dLbl>
          <c:idx val="0"/>
          <c:delete val="1"/>
        </c:dLbl>
      </c:pivotFmt>
      <c:pivotFmt>
        <c:idx val="128"/>
        <c:dLbl>
          <c:idx val="0"/>
          <c:delete val="1"/>
        </c:dLbl>
      </c:pivotFmt>
      <c:pivotFmt>
        <c:idx val="129"/>
        <c:dLbl>
          <c:idx val="0"/>
          <c:delete val="1"/>
        </c:dLbl>
      </c:pivotFmt>
      <c:pivotFmt>
        <c:idx val="130"/>
        <c:dLbl>
          <c:idx val="0"/>
          <c:delete val="1"/>
        </c:dLbl>
      </c:pivotFmt>
      <c:pivotFmt>
        <c:idx val="131"/>
        <c:dLbl>
          <c:idx val="0"/>
          <c:delete val="1"/>
        </c:dLbl>
      </c:pivotFmt>
      <c:pivotFmt>
        <c:idx val="132"/>
        <c:dLbl>
          <c:idx val="0"/>
          <c:delete val="1"/>
        </c:dLbl>
      </c:pivotFmt>
      <c:pivotFmt>
        <c:idx val="133"/>
        <c:dLbl>
          <c:idx val="0"/>
          <c:delete val="1"/>
        </c:dLbl>
      </c:pivotFmt>
      <c:pivotFmt>
        <c:idx val="134"/>
        <c:dLbl>
          <c:idx val="0"/>
          <c:delete val="1"/>
        </c:dLbl>
      </c:pivotFmt>
      <c:pivotFmt>
        <c:idx val="135"/>
        <c:dLbl>
          <c:idx val="0"/>
          <c:delete val="1"/>
        </c:dLbl>
      </c:pivotFmt>
      <c:pivotFmt>
        <c:idx val="136"/>
        <c:dLbl>
          <c:idx val="0"/>
          <c:delete val="1"/>
        </c:dLbl>
      </c:pivotFmt>
      <c:pivotFmt>
        <c:idx val="137"/>
        <c:dLbl>
          <c:idx val="0"/>
          <c:delete val="1"/>
        </c:dLbl>
      </c:pivotFmt>
      <c:pivotFmt>
        <c:idx val="138"/>
        <c:dLbl>
          <c:idx val="0"/>
          <c:delete val="1"/>
        </c:dLbl>
      </c:pivotFmt>
      <c:pivotFmt>
        <c:idx val="139"/>
        <c:dLbl>
          <c:idx val="0"/>
          <c:delete val="1"/>
        </c:dLbl>
      </c:pivotFmt>
      <c:pivotFmt>
        <c:idx val="140"/>
        <c:dLbl>
          <c:idx val="0"/>
          <c:delete val="1"/>
        </c:dLbl>
      </c:pivotFmt>
      <c:pivotFmt>
        <c:idx val="141"/>
        <c:dLbl>
          <c:idx val="0"/>
          <c:delete val="1"/>
        </c:dLbl>
      </c:pivotFmt>
      <c:pivotFmt>
        <c:idx val="142"/>
        <c:dLbl>
          <c:idx val="0"/>
          <c:delete val="1"/>
        </c:dLbl>
      </c:pivotFmt>
      <c:pivotFmt>
        <c:idx val="143"/>
        <c:dLbl>
          <c:idx val="0"/>
          <c:delete val="1"/>
        </c:dLbl>
      </c:pivotFmt>
      <c:pivotFmt>
        <c:idx val="144"/>
        <c:dLbl>
          <c:idx val="0"/>
          <c:delete val="1"/>
        </c:dLbl>
      </c:pivotFmt>
      <c:pivotFmt>
        <c:idx val="145"/>
        <c:dLbl>
          <c:idx val="0"/>
          <c:delete val="1"/>
        </c:dLbl>
      </c:pivotFmt>
      <c:pivotFmt>
        <c:idx val="146"/>
        <c:dLbl>
          <c:idx val="0"/>
          <c:delete val="1"/>
        </c:dLbl>
      </c:pivotFmt>
      <c:pivotFmt>
        <c:idx val="147"/>
        <c:dLbl>
          <c:idx val="0"/>
          <c:delete val="1"/>
        </c:dLbl>
      </c:pivotFmt>
      <c:pivotFmt>
        <c:idx val="148"/>
        <c:dLbl>
          <c:idx val="0"/>
          <c:delete val="1"/>
        </c:dLbl>
      </c:pivotFmt>
      <c:pivotFmt>
        <c:idx val="149"/>
        <c:dLbl>
          <c:idx val="0"/>
          <c:delete val="1"/>
        </c:dLbl>
      </c:pivotFmt>
      <c:pivotFmt>
        <c:idx val="150"/>
        <c:dLbl>
          <c:idx val="0"/>
          <c:delete val="1"/>
        </c:dLbl>
      </c:pivotFmt>
      <c:pivotFmt>
        <c:idx val="151"/>
        <c:dLbl>
          <c:idx val="0"/>
          <c:delete val="1"/>
        </c:dLbl>
      </c:pivotFmt>
      <c:pivotFmt>
        <c:idx val="152"/>
        <c:dLbl>
          <c:idx val="0"/>
          <c:delete val="1"/>
        </c:dLbl>
      </c:pivotFmt>
      <c:pivotFmt>
        <c:idx val="153"/>
        <c:dLbl>
          <c:idx val="0"/>
          <c:delete val="1"/>
        </c:dLbl>
      </c:pivotFmt>
      <c:pivotFmt>
        <c:idx val="154"/>
        <c:dLbl>
          <c:idx val="0"/>
          <c:delete val="1"/>
        </c:dLbl>
      </c:pivotFmt>
      <c:pivotFmt>
        <c:idx val="155"/>
        <c:dLbl>
          <c:idx val="0"/>
          <c:delete val="1"/>
        </c:dLbl>
      </c:pivotFmt>
      <c:pivotFmt>
        <c:idx val="156"/>
        <c:dLbl>
          <c:idx val="0"/>
          <c:delete val="1"/>
        </c:dLbl>
      </c:pivotFmt>
      <c:pivotFmt>
        <c:idx val="157"/>
        <c:dLbl>
          <c:idx val="0"/>
          <c:delete val="1"/>
        </c:dLbl>
      </c:pivotFmt>
      <c:pivotFmt>
        <c:idx val="158"/>
        <c:dLbl>
          <c:idx val="0"/>
          <c:delete val="1"/>
        </c:dLbl>
      </c:pivotFmt>
      <c:pivotFmt>
        <c:idx val="159"/>
        <c:dLbl>
          <c:idx val="0"/>
          <c:delete val="1"/>
        </c:dLbl>
      </c:pivotFmt>
      <c:pivotFmt>
        <c:idx val="160"/>
        <c:dLbl>
          <c:idx val="0"/>
          <c:delete val="1"/>
        </c:dLbl>
      </c:pivotFmt>
      <c:pivotFmt>
        <c:idx val="161"/>
        <c:dLbl>
          <c:idx val="0"/>
          <c:delete val="1"/>
        </c:dLbl>
      </c:pivotFmt>
      <c:pivotFmt>
        <c:idx val="162"/>
        <c:dLbl>
          <c:idx val="0"/>
          <c:delete val="1"/>
        </c:dLbl>
      </c:pivotFmt>
      <c:pivotFmt>
        <c:idx val="163"/>
        <c:dLbl>
          <c:idx val="0"/>
          <c:delete val="1"/>
        </c:dLbl>
      </c:pivotFmt>
      <c:pivotFmt>
        <c:idx val="164"/>
        <c:dLbl>
          <c:idx val="0"/>
          <c:delete val="1"/>
        </c:dLbl>
      </c:pivotFmt>
      <c:pivotFmt>
        <c:idx val="165"/>
        <c:dLbl>
          <c:idx val="0"/>
          <c:delete val="1"/>
        </c:dLbl>
      </c:pivotFmt>
      <c:pivotFmt>
        <c:idx val="166"/>
        <c:dLbl>
          <c:idx val="0"/>
          <c:delete val="1"/>
        </c:dLbl>
      </c:pivotFmt>
      <c:pivotFmt>
        <c:idx val="167"/>
        <c:dLbl>
          <c:idx val="0"/>
          <c:delete val="1"/>
        </c:dLbl>
      </c:pivotFmt>
      <c:pivotFmt>
        <c:idx val="168"/>
        <c:dLbl>
          <c:idx val="0"/>
          <c:delete val="1"/>
        </c:dLbl>
      </c:pivotFmt>
      <c:pivotFmt>
        <c:idx val="169"/>
        <c:dLbl>
          <c:idx val="0"/>
          <c:delete val="1"/>
        </c:dLbl>
      </c:pivotFmt>
      <c:pivotFmt>
        <c:idx val="170"/>
        <c:dLbl>
          <c:idx val="0"/>
          <c:delete val="1"/>
        </c:dLbl>
      </c:pivotFmt>
      <c:pivotFmt>
        <c:idx val="171"/>
        <c:dLbl>
          <c:idx val="0"/>
          <c:delete val="1"/>
        </c:dLbl>
      </c:pivotFmt>
      <c:pivotFmt>
        <c:idx val="172"/>
        <c:dLbl>
          <c:idx val="0"/>
          <c:delete val="1"/>
        </c:dLbl>
      </c:pivotFmt>
      <c:pivotFmt>
        <c:idx val="173"/>
        <c:dLbl>
          <c:idx val="0"/>
          <c:delete val="1"/>
        </c:dLbl>
      </c:pivotFmt>
      <c:pivotFmt>
        <c:idx val="174"/>
        <c:dLbl>
          <c:idx val="0"/>
          <c:delete val="1"/>
        </c:dLbl>
      </c:pivotFmt>
      <c:pivotFmt>
        <c:idx val="175"/>
        <c:dLbl>
          <c:idx val="0"/>
          <c:delete val="1"/>
        </c:dLbl>
      </c:pivotFmt>
      <c:pivotFmt>
        <c:idx val="176"/>
        <c:dLbl>
          <c:idx val="0"/>
          <c:delete val="1"/>
        </c:dLbl>
      </c:pivotFmt>
      <c:pivotFmt>
        <c:idx val="177"/>
        <c:dLbl>
          <c:idx val="0"/>
          <c:delete val="1"/>
        </c:dLbl>
      </c:pivotFmt>
      <c:pivotFmt>
        <c:idx val="178"/>
        <c:dLbl>
          <c:idx val="0"/>
          <c:delete val="1"/>
        </c:dLbl>
      </c:pivotFmt>
      <c:pivotFmt>
        <c:idx val="179"/>
        <c:dLbl>
          <c:idx val="0"/>
          <c:delete val="1"/>
        </c:dLbl>
      </c:pivotFmt>
      <c:pivotFmt>
        <c:idx val="180"/>
        <c:dLbl>
          <c:idx val="0"/>
          <c:delete val="1"/>
        </c:dLbl>
      </c:pivotFmt>
      <c:pivotFmt>
        <c:idx val="181"/>
        <c:dLbl>
          <c:idx val="0"/>
          <c:delete val="1"/>
        </c:dLbl>
      </c:pivotFmt>
      <c:pivotFmt>
        <c:idx val="182"/>
        <c:spPr>
          <a:solidFill>
            <a:schemeClr val="bg1">
              <a:lumMod val="95000"/>
            </a:schemeClr>
          </a:solidFill>
        </c:spPr>
        <c:marker>
          <c:symbol val="none"/>
        </c:marker>
        <c:dLbl>
          <c:idx val="0"/>
          <c:numFmt formatCode="#,##0.0" sourceLinked="0"/>
          <c:spPr/>
          <c:txPr>
            <a:bodyPr/>
            <a:lstStyle/>
            <a:p>
              <a:pPr>
                <a:defRPr/>
              </a:pPr>
              <a:endParaRPr lang="en-US"/>
            </a:p>
          </c:txPr>
          <c:showLegendKey val="0"/>
          <c:showVal val="1"/>
          <c:showCatName val="0"/>
          <c:showSerName val="0"/>
          <c:showPercent val="0"/>
          <c:showBubbleSize val="0"/>
        </c:dLbl>
      </c:pivotFmt>
      <c:pivotFmt>
        <c:idx val="183"/>
        <c:spPr>
          <a:solidFill>
            <a:schemeClr val="bg1">
              <a:lumMod val="95000"/>
            </a:schemeClr>
          </a:solidFill>
        </c:spPr>
        <c:marker>
          <c:symbol val="none"/>
        </c:marker>
        <c:dLbl>
          <c:idx val="0"/>
          <c:numFmt formatCode="#,##0.0" sourceLinked="0"/>
          <c:spPr/>
          <c:txPr>
            <a:bodyPr/>
            <a:lstStyle/>
            <a:p>
              <a:pPr>
                <a:defRPr/>
              </a:pPr>
              <a:endParaRPr lang="en-US"/>
            </a:p>
          </c:txPr>
          <c:showLegendKey val="0"/>
          <c:showVal val="1"/>
          <c:showCatName val="0"/>
          <c:showSerName val="0"/>
          <c:showPercent val="0"/>
          <c:showBubbleSize val="0"/>
        </c:dLbl>
      </c:pivotFmt>
      <c:pivotFmt>
        <c:idx val="184"/>
        <c:spPr>
          <a:solidFill>
            <a:schemeClr val="bg1">
              <a:lumMod val="95000"/>
            </a:schemeClr>
          </a:solidFill>
        </c:spPr>
        <c:marker>
          <c:symbol val="none"/>
        </c:marker>
        <c:dLbl>
          <c:idx val="0"/>
          <c:numFmt formatCode="#,##0.0" sourceLinked="0"/>
          <c:spPr/>
          <c:txPr>
            <a:bodyPr/>
            <a:lstStyle/>
            <a:p>
              <a:pPr>
                <a:defRPr/>
              </a:pPr>
              <a:endParaRPr lang="en-US"/>
            </a:p>
          </c:txPr>
          <c:showLegendKey val="0"/>
          <c:showVal val="1"/>
          <c:showCatName val="0"/>
          <c:showSerName val="0"/>
          <c:showPercent val="0"/>
          <c:showBubbleSize val="0"/>
        </c:dLbl>
      </c:pivotFmt>
      <c:pivotFmt>
        <c:idx val="185"/>
        <c:spPr>
          <a:solidFill>
            <a:schemeClr val="bg1">
              <a:lumMod val="95000"/>
            </a:schemeClr>
          </a:solidFill>
        </c:spPr>
        <c:marker>
          <c:symbol val="none"/>
        </c:marker>
        <c:dLbl>
          <c:idx val="0"/>
          <c:numFmt formatCode="#,##0.0" sourceLinked="0"/>
          <c:spPr/>
          <c:txPr>
            <a:bodyPr/>
            <a:lstStyle/>
            <a:p>
              <a:pPr>
                <a:defRPr/>
              </a:pPr>
              <a:endParaRPr lang="en-US"/>
            </a:p>
          </c:txPr>
          <c:showLegendKey val="0"/>
          <c:showVal val="1"/>
          <c:showCatName val="0"/>
          <c:showSerName val="0"/>
          <c:showPercent val="0"/>
          <c:showBubbleSize val="0"/>
        </c:dLbl>
      </c:pivotFmt>
    </c:pivotFmts>
    <c:plotArea>
      <c:layout>
        <c:manualLayout>
          <c:layoutTarget val="inner"/>
          <c:xMode val="edge"/>
          <c:yMode val="edge"/>
          <c:x val="6.0283235226664629E-2"/>
          <c:y val="0.12520250485016787"/>
          <c:w val="0.93971676477333532"/>
          <c:h val="0.68970298311243072"/>
        </c:manualLayout>
      </c:layout>
      <c:barChart>
        <c:barDir val="col"/>
        <c:grouping val="clustered"/>
        <c:varyColors val="0"/>
        <c:ser>
          <c:idx val="0"/>
          <c:order val="0"/>
          <c:tx>
            <c:strRef>
              <c:f>'Pivot Table'!$B$5</c:f>
              <c:strCache>
                <c:ptCount val="1"/>
                <c:pt idx="0">
                  <c:v>Total</c:v>
                </c:pt>
              </c:strCache>
            </c:strRef>
          </c:tx>
          <c:spPr>
            <a:solidFill>
              <a:schemeClr val="bg1">
                <a:lumMod val="95000"/>
              </a:schemeClr>
            </a:solidFill>
          </c:spPr>
          <c:invertIfNegative val="0"/>
          <c:dLbls>
            <c:numFmt formatCode="#,##0.0" sourceLinked="0"/>
            <c:txPr>
              <a:bodyPr/>
              <a:lstStyle/>
              <a:p>
                <a:pPr>
                  <a:defRPr/>
                </a:pPr>
                <a:endParaRPr lang="en-US"/>
              </a:p>
            </c:txPr>
            <c:showLegendKey val="0"/>
            <c:showVal val="1"/>
            <c:showCatName val="0"/>
            <c:showSerName val="0"/>
            <c:showPercent val="0"/>
            <c:showBubbleSize val="0"/>
            <c:showLeaderLines val="0"/>
          </c:dLbls>
          <c:cat>
            <c:multiLvlStrRef>
              <c:f>'Pivot Table'!$A$6:$A$39</c:f>
              <c:multiLvlStrCache>
                <c:ptCount val="30"/>
                <c:lvl>
                  <c:pt idx="0">
                    <c:v>00'-0"</c:v>
                  </c:pt>
                  <c:pt idx="1">
                    <c:v>14'-8"</c:v>
                  </c:pt>
                  <c:pt idx="2">
                    <c:v>29'-4"</c:v>
                  </c:pt>
                  <c:pt idx="3">
                    <c:v>31'-4"</c:v>
                  </c:pt>
                  <c:pt idx="4">
                    <c:v>36'-8"</c:v>
                  </c:pt>
                  <c:pt idx="5">
                    <c:v>44'-0"</c:v>
                  </c:pt>
                  <c:pt idx="6">
                    <c:v>51'-1"</c:v>
                  </c:pt>
                  <c:pt idx="7">
                    <c:v>58'-8"</c:v>
                  </c:pt>
                  <c:pt idx="8">
                    <c:v>70'-10"</c:v>
                  </c:pt>
                  <c:pt idx="9">
                    <c:v>73'-4"</c:v>
                  </c:pt>
                  <c:pt idx="10">
                    <c:v>77'-0"</c:v>
                  </c:pt>
                  <c:pt idx="11">
                    <c:v>90'-0 3/8"</c:v>
                  </c:pt>
                  <c:pt idx="12">
                    <c:v>91'-2"</c:v>
                  </c:pt>
                  <c:pt idx="13">
                    <c:v>00'-0"</c:v>
                  </c:pt>
                  <c:pt idx="14">
                    <c:v>14'-8"</c:v>
                  </c:pt>
                  <c:pt idx="15">
                    <c:v>29'-4"</c:v>
                  </c:pt>
                  <c:pt idx="16">
                    <c:v>36'-8"</c:v>
                  </c:pt>
                  <c:pt idx="17">
                    <c:v>44'-0"</c:v>
                  </c:pt>
                  <c:pt idx="18">
                    <c:v>51'-1"</c:v>
                  </c:pt>
                  <c:pt idx="19">
                    <c:v>58'-8"</c:v>
                  </c:pt>
                  <c:pt idx="20">
                    <c:v>70'-10"</c:v>
                  </c:pt>
                  <c:pt idx="21">
                    <c:v>73'-4"</c:v>
                  </c:pt>
                  <c:pt idx="22">
                    <c:v>91'-2"</c:v>
                  </c:pt>
                  <c:pt idx="23">
                    <c:v>00'-0"</c:v>
                  </c:pt>
                  <c:pt idx="24">
                    <c:v>14'-8"</c:v>
                  </c:pt>
                  <c:pt idx="25">
                    <c:v>29'-4"</c:v>
                  </c:pt>
                  <c:pt idx="26">
                    <c:v>00'-0"</c:v>
                  </c:pt>
                  <c:pt idx="27">
                    <c:v>04'-0'</c:v>
                  </c:pt>
                  <c:pt idx="28">
                    <c:v>14'-8"</c:v>
                  </c:pt>
                  <c:pt idx="29">
                    <c:v>29'-4"</c:v>
                  </c:pt>
                </c:lvl>
                <c:lvl>
                  <c:pt idx="0">
                    <c:v>Sector A</c:v>
                  </c:pt>
                  <c:pt idx="13">
                    <c:v>Sector B</c:v>
                  </c:pt>
                  <c:pt idx="23">
                    <c:v>Sector C</c:v>
                  </c:pt>
                  <c:pt idx="26">
                    <c:v>Sector D</c:v>
                  </c:pt>
                </c:lvl>
              </c:multiLvlStrCache>
            </c:multiLvlStrRef>
          </c:cat>
          <c:val>
            <c:numRef>
              <c:f>'Pivot Table'!$B$6:$B$39</c:f>
              <c:numCache>
                <c:formatCode>General</c:formatCode>
                <c:ptCount val="30"/>
                <c:pt idx="0">
                  <c:v>0.421232</c:v>
                </c:pt>
                <c:pt idx="1">
                  <c:v>17.532</c:v>
                </c:pt>
                <c:pt idx="2">
                  <c:v>10.872</c:v>
                </c:pt>
                <c:pt idx="3">
                  <c:v>3.5019999999999998</c:v>
                </c:pt>
                <c:pt idx="4">
                  <c:v>0.50291699999999995</c:v>
                </c:pt>
                <c:pt idx="5">
                  <c:v>8.3160000000000007</c:v>
                </c:pt>
                <c:pt idx="6">
                  <c:v>3.5019999999999998</c:v>
                </c:pt>
                <c:pt idx="7">
                  <c:v>17.532</c:v>
                </c:pt>
                <c:pt idx="8">
                  <c:v>3.5644230000000001</c:v>
                </c:pt>
                <c:pt idx="9">
                  <c:v>11.43675</c:v>
                </c:pt>
                <c:pt idx="10">
                  <c:v>3.785155</c:v>
                </c:pt>
                <c:pt idx="11">
                  <c:v>3.5019999999999998</c:v>
                </c:pt>
                <c:pt idx="12">
                  <c:v>5.395022</c:v>
                </c:pt>
                <c:pt idx="13">
                  <c:v>1.723333</c:v>
                </c:pt>
                <c:pt idx="14">
                  <c:v>2.2436669999999999</c:v>
                </c:pt>
                <c:pt idx="15">
                  <c:v>2.9845000000000002</c:v>
                </c:pt>
                <c:pt idx="16">
                  <c:v>7.291067</c:v>
                </c:pt>
                <c:pt idx="17">
                  <c:v>2.8574999999999999</c:v>
                </c:pt>
                <c:pt idx="18">
                  <c:v>0.51449999999999996</c:v>
                </c:pt>
                <c:pt idx="19">
                  <c:v>2.8574999999999999</c:v>
                </c:pt>
                <c:pt idx="20">
                  <c:v>0.483875</c:v>
                </c:pt>
                <c:pt idx="21">
                  <c:v>3.0886670000000001</c:v>
                </c:pt>
                <c:pt idx="22">
                  <c:v>0.18016499999999999</c:v>
                </c:pt>
                <c:pt idx="23">
                  <c:v>0.110208</c:v>
                </c:pt>
                <c:pt idx="24">
                  <c:v>2.5207809999999999</c:v>
                </c:pt>
                <c:pt idx="25">
                  <c:v>2.3029999999999999</c:v>
                </c:pt>
                <c:pt idx="26">
                  <c:v>1.0961939999999999</c:v>
                </c:pt>
                <c:pt idx="27">
                  <c:v>1.0559799999999999</c:v>
                </c:pt>
                <c:pt idx="28">
                  <c:v>1.3160000000000001</c:v>
                </c:pt>
                <c:pt idx="29">
                  <c:v>2.2850000000000001</c:v>
                </c:pt>
              </c:numCache>
            </c:numRef>
          </c:val>
        </c:ser>
        <c:dLbls>
          <c:showLegendKey val="0"/>
          <c:showVal val="0"/>
          <c:showCatName val="0"/>
          <c:showSerName val="0"/>
          <c:showPercent val="0"/>
          <c:showBubbleSize val="0"/>
        </c:dLbls>
        <c:gapWidth val="10"/>
        <c:axId val="81003648"/>
        <c:axId val="81005184"/>
      </c:barChart>
      <c:catAx>
        <c:axId val="81003648"/>
        <c:scaling>
          <c:orientation val="minMax"/>
        </c:scaling>
        <c:delete val="0"/>
        <c:axPos val="b"/>
        <c:majorTickMark val="none"/>
        <c:minorTickMark val="none"/>
        <c:tickLblPos val="nextTo"/>
        <c:crossAx val="81005184"/>
        <c:crosses val="autoZero"/>
        <c:auto val="1"/>
        <c:lblAlgn val="ctr"/>
        <c:lblOffset val="100"/>
        <c:noMultiLvlLbl val="0"/>
      </c:catAx>
      <c:valAx>
        <c:axId val="81005184"/>
        <c:scaling>
          <c:orientation val="minMax"/>
        </c:scaling>
        <c:delete val="1"/>
        <c:axPos val="l"/>
        <c:majorGridlines/>
        <c:title>
          <c:tx>
            <c:rich>
              <a:bodyPr rot="-5400000" vert="horz"/>
              <a:lstStyle/>
              <a:p>
                <a:pPr>
                  <a:defRPr/>
                </a:pPr>
                <a:r>
                  <a:rPr lang="en-US" dirty="0"/>
                  <a:t>Tonnage of</a:t>
                </a:r>
                <a:r>
                  <a:rPr lang="en-US" baseline="0" dirty="0"/>
                  <a:t> Critical Steel Member</a:t>
                </a:r>
                <a:endParaRPr lang="en-US" dirty="0"/>
              </a:p>
            </c:rich>
          </c:tx>
          <c:layout/>
          <c:overlay val="0"/>
        </c:title>
        <c:numFmt formatCode="General" sourceLinked="1"/>
        <c:majorTickMark val="none"/>
        <c:minorTickMark val="none"/>
        <c:tickLblPos val="nextTo"/>
        <c:crossAx val="81003648"/>
        <c:crosses val="autoZero"/>
        <c:crossBetween val="between"/>
      </c:valAx>
      <c:spPr>
        <a:gradFill>
          <a:gsLst>
            <a:gs pos="10000">
              <a:srgbClr val="01AF05">
                <a:alpha val="75000"/>
              </a:srgbClr>
            </a:gs>
            <a:gs pos="0">
              <a:schemeClr val="bg1">
                <a:alpha val="75000"/>
              </a:schemeClr>
            </a:gs>
            <a:gs pos="49000">
              <a:schemeClr val="accent6">
                <a:lumMod val="100000"/>
              </a:schemeClr>
            </a:gs>
            <a:gs pos="36000">
              <a:srgbClr val="FFFF00">
                <a:alpha val="75000"/>
              </a:srgbClr>
            </a:gs>
            <a:gs pos="21000">
              <a:srgbClr val="00B0F0">
                <a:lumMod val="100000"/>
                <a:alpha val="75000"/>
              </a:srgbClr>
            </a:gs>
            <a:gs pos="62000">
              <a:srgbClr val="FF0300">
                <a:alpha val="80000"/>
              </a:srgbClr>
            </a:gs>
            <a:gs pos="100000">
              <a:srgbClr val="C00000">
                <a:alpha val="85000"/>
              </a:srgbClr>
            </a:gs>
          </a:gsLst>
          <a:lin ang="16200000" scaled="1"/>
        </a:gradFill>
        <a:ln>
          <a:noFill/>
        </a:ln>
      </c:spPr>
    </c:plotArea>
    <c:plotVisOnly val="1"/>
    <c:dispBlanksAs val="gap"/>
    <c:showDLblsOverMax val="0"/>
  </c:chart>
  <c:externalData r:id="rId1">
    <c:autoUpdate val="0"/>
  </c:externalData>
  <c:extLst>
    <c:ext xmlns:c14="http://schemas.microsoft.com/office/drawing/2007/8/2/chart" uri="{781A3756-C4B2-4CAC-9D66-4F8BD8637D16}">
      <c14:pivotOptions>
        <c14:dropZoneFilter val="1"/>
        <c14:dropZonesVisible val="1"/>
      </c14:pivotOptions>
    </c:ext>
  </c:extLst>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clustered"/>
        <c:varyColors val="0"/>
        <c:ser>
          <c:idx val="0"/>
          <c:order val="0"/>
          <c:tx>
            <c:strRef>
              <c:f>Sheet1!$B$1</c:f>
              <c:strCache>
                <c:ptCount val="1"/>
                <c:pt idx="0">
                  <c:v>Respondent Type (%)</c:v>
                </c:pt>
              </c:strCache>
            </c:strRef>
          </c:tx>
          <c:invertIfNegative val="0"/>
          <c:cat>
            <c:strRef>
              <c:f>Sheet1!$A$2:$A$12</c:f>
              <c:strCache>
                <c:ptCount val="11"/>
                <c:pt idx="0">
                  <c:v>Architect</c:v>
                </c:pt>
                <c:pt idx="1">
                  <c:v>Architect/Engineer</c:v>
                </c:pt>
                <c:pt idx="2">
                  <c:v>Contractor/Engineer</c:v>
                </c:pt>
                <c:pt idx="3">
                  <c:v>Engineer</c:v>
                </c:pt>
                <c:pt idx="4">
                  <c:v>Engineer/Architect</c:v>
                </c:pt>
                <c:pt idx="5">
                  <c:v>General Contractor/CM Firm</c:v>
                </c:pt>
                <c:pt idx="6">
                  <c:v>Technology Consultant</c:v>
                </c:pt>
                <c:pt idx="7">
                  <c:v>Software Developer/Vendor</c:v>
                </c:pt>
                <c:pt idx="8">
                  <c:v>Hardware Developer/Vendor</c:v>
                </c:pt>
                <c:pt idx="9">
                  <c:v>Academic Research</c:v>
                </c:pt>
                <c:pt idx="10">
                  <c:v>Specialty/Subcontractor</c:v>
                </c:pt>
              </c:strCache>
            </c:strRef>
          </c:cat>
          <c:val>
            <c:numRef>
              <c:f>Sheet1!$B$2:$B$12</c:f>
              <c:numCache>
                <c:formatCode>General</c:formatCode>
                <c:ptCount val="11"/>
                <c:pt idx="0">
                  <c:v>10.6</c:v>
                </c:pt>
                <c:pt idx="1">
                  <c:v>10.9</c:v>
                </c:pt>
                <c:pt idx="2">
                  <c:v>22.1</c:v>
                </c:pt>
                <c:pt idx="3">
                  <c:v>25.3</c:v>
                </c:pt>
                <c:pt idx="4">
                  <c:v>8.6</c:v>
                </c:pt>
                <c:pt idx="5">
                  <c:v>32.200000000000003</c:v>
                </c:pt>
                <c:pt idx="6">
                  <c:v>5.2</c:v>
                </c:pt>
                <c:pt idx="7">
                  <c:v>6</c:v>
                </c:pt>
                <c:pt idx="8">
                  <c:v>2</c:v>
                </c:pt>
                <c:pt idx="9">
                  <c:v>2.6</c:v>
                </c:pt>
                <c:pt idx="10">
                  <c:v>9.8000000000000007</c:v>
                </c:pt>
              </c:numCache>
            </c:numRef>
          </c:val>
        </c:ser>
        <c:dLbls>
          <c:showLegendKey val="0"/>
          <c:showVal val="1"/>
          <c:showCatName val="0"/>
          <c:showSerName val="0"/>
          <c:showPercent val="0"/>
          <c:showBubbleSize val="0"/>
        </c:dLbls>
        <c:gapWidth val="75"/>
        <c:axId val="34448896"/>
        <c:axId val="34450432"/>
      </c:barChart>
      <c:catAx>
        <c:axId val="34448896"/>
        <c:scaling>
          <c:orientation val="minMax"/>
        </c:scaling>
        <c:delete val="0"/>
        <c:axPos val="l"/>
        <c:majorTickMark val="none"/>
        <c:minorTickMark val="none"/>
        <c:tickLblPos val="nextTo"/>
        <c:crossAx val="34450432"/>
        <c:crosses val="autoZero"/>
        <c:auto val="1"/>
        <c:lblAlgn val="ctr"/>
        <c:lblOffset val="100"/>
        <c:noMultiLvlLbl val="0"/>
      </c:catAx>
      <c:valAx>
        <c:axId val="34450432"/>
        <c:scaling>
          <c:orientation val="minMax"/>
        </c:scaling>
        <c:delete val="1"/>
        <c:axPos val="b"/>
        <c:numFmt formatCode="General" sourceLinked="1"/>
        <c:majorTickMark val="none"/>
        <c:minorTickMark val="none"/>
        <c:tickLblPos val="nextTo"/>
        <c:crossAx val="34448896"/>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69920" cy="480388"/>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defRPr sz="1300"/>
            </a:lvl1pPr>
          </a:lstStyle>
          <a:p>
            <a:endParaRPr lang="en-US" dirty="0"/>
          </a:p>
        </p:txBody>
      </p:sp>
      <p:sp>
        <p:nvSpPr>
          <p:cNvPr id="23555" name="Rectangle 3"/>
          <p:cNvSpPr>
            <a:spLocks noGrp="1" noChangeArrowheads="1"/>
          </p:cNvSpPr>
          <p:nvPr>
            <p:ph type="dt" sz="quarter" idx="1"/>
          </p:nvPr>
        </p:nvSpPr>
        <p:spPr bwMode="auto">
          <a:xfrm>
            <a:off x="4143587" y="0"/>
            <a:ext cx="3169920" cy="480388"/>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a:defRPr sz="1300"/>
            </a:lvl1pPr>
          </a:lstStyle>
          <a:p>
            <a:endParaRPr lang="en-US" dirty="0"/>
          </a:p>
        </p:txBody>
      </p:sp>
      <p:sp>
        <p:nvSpPr>
          <p:cNvPr id="23556" name="Rectangle 4"/>
          <p:cNvSpPr>
            <a:spLocks noGrp="1" noChangeArrowheads="1"/>
          </p:cNvSpPr>
          <p:nvPr>
            <p:ph type="ftr" sz="quarter" idx="2"/>
          </p:nvPr>
        </p:nvSpPr>
        <p:spPr bwMode="auto">
          <a:xfrm>
            <a:off x="0" y="9119173"/>
            <a:ext cx="3169920" cy="480388"/>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defRPr sz="1300"/>
            </a:lvl1pPr>
          </a:lstStyle>
          <a:p>
            <a:endParaRPr lang="en-US" dirty="0"/>
          </a:p>
        </p:txBody>
      </p:sp>
      <p:sp>
        <p:nvSpPr>
          <p:cNvPr id="23557" name="Rectangle 5"/>
          <p:cNvSpPr>
            <a:spLocks noGrp="1" noChangeArrowheads="1"/>
          </p:cNvSpPr>
          <p:nvPr>
            <p:ph type="sldNum" sz="quarter" idx="3"/>
          </p:nvPr>
        </p:nvSpPr>
        <p:spPr bwMode="auto">
          <a:xfrm>
            <a:off x="4143587" y="9119173"/>
            <a:ext cx="3169920" cy="480388"/>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a:defRPr sz="1300"/>
            </a:lvl1pPr>
          </a:lstStyle>
          <a:p>
            <a:fld id="{888412D8-060F-47F7-8912-5BFE43A7677F}" type="slidenum">
              <a:rPr lang="en-US"/>
              <a:pPr/>
              <a:t>‹#›</a:t>
            </a:fld>
            <a:endParaRPr lang="en-US" dirty="0"/>
          </a:p>
        </p:txBody>
      </p:sp>
    </p:spTree>
    <p:extLst>
      <p:ext uri="{BB962C8B-B14F-4D97-AF65-F5344CB8AC3E}">
        <p14:creationId xmlns:p14="http://schemas.microsoft.com/office/powerpoint/2010/main" val="1471013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898264A7-BB51-427F-B307-6128A4DE583F}" type="datetimeFigureOut">
              <a:rPr lang="en-US" smtClean="0"/>
              <a:t>4/10/2012</a:t>
            </a:fld>
            <a:endParaRPr lang="en-US"/>
          </a:p>
        </p:txBody>
      </p:sp>
      <p:sp>
        <p:nvSpPr>
          <p:cNvPr id="4" name="Slide Image Placeholder 3"/>
          <p:cNvSpPr>
            <a:spLocks noGrp="1" noRot="1" noChangeAspect="1"/>
          </p:cNvSpPr>
          <p:nvPr>
            <p:ph type="sldImg" idx="2"/>
          </p:nvPr>
        </p:nvSpPr>
        <p:spPr>
          <a:xfrm>
            <a:off x="-3543300" y="720725"/>
            <a:ext cx="144018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095752AD-C8A7-4E81-9D1E-F71D6F770D42}" type="slidenum">
              <a:rPr lang="en-US" smtClean="0"/>
              <a:t>‹#›</a:t>
            </a:fld>
            <a:endParaRPr lang="en-US"/>
          </a:p>
        </p:txBody>
      </p:sp>
    </p:spTree>
    <p:extLst>
      <p:ext uri="{BB962C8B-B14F-4D97-AF65-F5344CB8AC3E}">
        <p14:creationId xmlns:p14="http://schemas.microsoft.com/office/powerpoint/2010/main" val="1852590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752AD-C8A7-4E81-9D1E-F71D6F770D42}" type="slidenum">
              <a:rPr lang="en-US" smtClean="0"/>
              <a:t>4</a:t>
            </a:fld>
            <a:endParaRPr lang="en-US"/>
          </a:p>
        </p:txBody>
      </p:sp>
    </p:spTree>
    <p:extLst>
      <p:ext uri="{BB962C8B-B14F-4D97-AF65-F5344CB8AC3E}">
        <p14:creationId xmlns:p14="http://schemas.microsoft.com/office/powerpoint/2010/main" val="2672267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95752AD-C8A7-4E81-9D1E-F71D6F770D42}" type="slidenum">
              <a:rPr lang="en-US" smtClean="0"/>
              <a:t>5</a:t>
            </a:fld>
            <a:endParaRPr lang="en-US"/>
          </a:p>
        </p:txBody>
      </p:sp>
    </p:spTree>
    <p:extLst>
      <p:ext uri="{BB962C8B-B14F-4D97-AF65-F5344CB8AC3E}">
        <p14:creationId xmlns:p14="http://schemas.microsoft.com/office/powerpoint/2010/main" val="4274965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752AD-C8A7-4E81-9D1E-F71D6F770D42}" type="slidenum">
              <a:rPr lang="en-US" smtClean="0"/>
              <a:t>10</a:t>
            </a:fld>
            <a:endParaRPr lang="en-US"/>
          </a:p>
        </p:txBody>
      </p:sp>
    </p:spTree>
    <p:extLst>
      <p:ext uri="{BB962C8B-B14F-4D97-AF65-F5344CB8AC3E}">
        <p14:creationId xmlns:p14="http://schemas.microsoft.com/office/powerpoint/2010/main" val="343731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752AD-C8A7-4E81-9D1E-F71D6F770D42}" type="slidenum">
              <a:rPr lang="en-US" smtClean="0"/>
              <a:t>13</a:t>
            </a:fld>
            <a:endParaRPr lang="en-US"/>
          </a:p>
        </p:txBody>
      </p:sp>
    </p:spTree>
    <p:extLst>
      <p:ext uri="{BB962C8B-B14F-4D97-AF65-F5344CB8AC3E}">
        <p14:creationId xmlns:p14="http://schemas.microsoft.com/office/powerpoint/2010/main" val="2451589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752AD-C8A7-4E81-9D1E-F71D6F770D42}" type="slidenum">
              <a:rPr lang="en-US" smtClean="0"/>
              <a:t>16</a:t>
            </a:fld>
            <a:endParaRPr lang="en-US"/>
          </a:p>
        </p:txBody>
      </p:sp>
    </p:spTree>
    <p:extLst>
      <p:ext uri="{BB962C8B-B14F-4D97-AF65-F5344CB8AC3E}">
        <p14:creationId xmlns:p14="http://schemas.microsoft.com/office/powerpoint/2010/main" val="3707023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752AD-C8A7-4E81-9D1E-F71D6F770D42}" type="slidenum">
              <a:rPr lang="en-US" smtClean="0"/>
              <a:t>17</a:t>
            </a:fld>
            <a:endParaRPr lang="en-US"/>
          </a:p>
        </p:txBody>
      </p:sp>
    </p:spTree>
    <p:extLst>
      <p:ext uri="{BB962C8B-B14F-4D97-AF65-F5344CB8AC3E}">
        <p14:creationId xmlns:p14="http://schemas.microsoft.com/office/powerpoint/2010/main" val="3707023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2130428"/>
            <a:ext cx="23317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4114800" y="3886200"/>
            <a:ext cx="19202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98AF03-7270-45C2-A683-C5E353EF01A5}" type="datetime4">
              <a:rPr lang="en-US" smtClean="0"/>
              <a:pPr/>
              <a:t>April 10, 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dirty="0"/>
          </a:p>
        </p:txBody>
      </p:sp>
    </p:spTree>
    <p:extLst>
      <p:ext uri="{BB962C8B-B14F-4D97-AF65-F5344CB8AC3E}">
        <p14:creationId xmlns:p14="http://schemas.microsoft.com/office/powerpoint/2010/main" val="462815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FB5AFD-D735-4504-A039-ADEBB6448D55}" type="datetime4">
              <a:rPr lang="en-US" smtClean="0"/>
              <a:pPr/>
              <a:t>April 10, 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dirty="0"/>
          </a:p>
        </p:txBody>
      </p:sp>
    </p:spTree>
    <p:extLst>
      <p:ext uri="{BB962C8B-B14F-4D97-AF65-F5344CB8AC3E}">
        <p14:creationId xmlns:p14="http://schemas.microsoft.com/office/powerpoint/2010/main" val="2176082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64600" y="274641"/>
            <a:ext cx="18516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14800" y="274641"/>
            <a:ext cx="5509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5C8118-FB93-4E87-B380-0175F2FE2167}" type="datetime4">
              <a:rPr lang="en-US" smtClean="0"/>
              <a:pPr/>
              <a:t>April 10, 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dirty="0"/>
          </a:p>
        </p:txBody>
      </p:sp>
    </p:spTree>
    <p:extLst>
      <p:ext uri="{BB962C8B-B14F-4D97-AF65-F5344CB8AC3E}">
        <p14:creationId xmlns:p14="http://schemas.microsoft.com/office/powerpoint/2010/main" val="302482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A93482-8E69-40F7-BCAD-5662A6CADB27}" type="datetime4">
              <a:rPr lang="en-US" smtClean="0"/>
              <a:pPr/>
              <a:t>April 10, 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dirty="0"/>
          </a:p>
        </p:txBody>
      </p:sp>
    </p:spTree>
    <p:extLst>
      <p:ext uri="{BB962C8B-B14F-4D97-AF65-F5344CB8AC3E}">
        <p14:creationId xmlns:p14="http://schemas.microsoft.com/office/powerpoint/2010/main" val="4260981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9" y="4406903"/>
            <a:ext cx="23317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166939" y="2906713"/>
            <a:ext cx="23317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B7EAE1-CAAC-4AEF-919E-158692B1E55E}" type="datetime4">
              <a:rPr lang="en-US" smtClean="0"/>
              <a:pPr/>
              <a:t>April 10, 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dirty="0"/>
          </a:p>
        </p:txBody>
      </p:sp>
    </p:spTree>
    <p:extLst>
      <p:ext uri="{BB962C8B-B14F-4D97-AF65-F5344CB8AC3E}">
        <p14:creationId xmlns:p14="http://schemas.microsoft.com/office/powerpoint/2010/main" val="1084289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14800" y="1600203"/>
            <a:ext cx="36804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376600" y="1600203"/>
            <a:ext cx="36804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25A706-D8F2-4D1A-855A-CADC92600C26}" type="datetime4">
              <a:rPr lang="en-US" smtClean="0"/>
              <a:pPr/>
              <a:t>April 10, 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dirty="0"/>
          </a:p>
        </p:txBody>
      </p:sp>
    </p:spTree>
    <p:extLst>
      <p:ext uri="{BB962C8B-B14F-4D97-AF65-F5344CB8AC3E}">
        <p14:creationId xmlns:p14="http://schemas.microsoft.com/office/powerpoint/2010/main" val="896162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24688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1535113"/>
            <a:ext cx="1212056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2174875"/>
            <a:ext cx="1212056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3935080" y="1535113"/>
            <a:ext cx="12125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3935080" y="2174875"/>
            <a:ext cx="12125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B4F123-1704-49AC-9D15-C4B1462B8014}" type="datetime4">
              <a:rPr lang="en-US" smtClean="0"/>
              <a:pPr/>
              <a:t>April 10, 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B37D5FE-740C-46F5-801A-FA5477D9711F}" type="slidenum">
              <a:rPr lang="en-US" smtClean="0"/>
              <a:pPr/>
              <a:t>‹#›</a:t>
            </a:fld>
            <a:endParaRPr lang="en-US" dirty="0"/>
          </a:p>
        </p:txBody>
      </p:sp>
    </p:spTree>
    <p:extLst>
      <p:ext uri="{BB962C8B-B14F-4D97-AF65-F5344CB8AC3E}">
        <p14:creationId xmlns:p14="http://schemas.microsoft.com/office/powerpoint/2010/main" val="3752918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127EC2-47FB-48A1-8644-C8A81DDAA119}" type="datetime4">
              <a:rPr lang="en-US" smtClean="0"/>
              <a:pPr/>
              <a:t>April 10, 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37D5FE-740C-46F5-801A-FA5477D9711F}" type="slidenum">
              <a:rPr lang="en-US" smtClean="0"/>
              <a:pPr/>
              <a:t>‹#›</a:t>
            </a:fld>
            <a:endParaRPr lang="en-US" dirty="0"/>
          </a:p>
        </p:txBody>
      </p:sp>
    </p:spTree>
    <p:extLst>
      <p:ext uri="{BB962C8B-B14F-4D97-AF65-F5344CB8AC3E}">
        <p14:creationId xmlns:p14="http://schemas.microsoft.com/office/powerpoint/2010/main" val="3198677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EC3ED-7435-49F9-84C8-03CCA2F8DEDB}" type="datetime4">
              <a:rPr lang="en-US" smtClean="0"/>
              <a:pPr/>
              <a:t>April 10, 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B37D5FE-740C-46F5-801A-FA5477D9711F}" type="slidenum">
              <a:rPr lang="en-US" smtClean="0"/>
              <a:pPr/>
              <a:t>‹#›</a:t>
            </a:fld>
            <a:endParaRPr lang="en-US" dirty="0"/>
          </a:p>
        </p:txBody>
      </p:sp>
    </p:spTree>
    <p:extLst>
      <p:ext uri="{BB962C8B-B14F-4D97-AF65-F5344CB8AC3E}">
        <p14:creationId xmlns:p14="http://schemas.microsoft.com/office/powerpoint/2010/main" val="3707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5" y="273050"/>
            <a:ext cx="90249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0725150" y="273053"/>
            <a:ext cx="153352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371605" y="1435103"/>
            <a:ext cx="90249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C49BF1-FCD3-4395-8FF6-0047AF66228E}" type="datetime4">
              <a:rPr lang="en-US" smtClean="0"/>
              <a:pPr/>
              <a:t>April 10, 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dirty="0"/>
          </a:p>
        </p:txBody>
      </p:sp>
    </p:spTree>
    <p:extLst>
      <p:ext uri="{BB962C8B-B14F-4D97-AF65-F5344CB8AC3E}">
        <p14:creationId xmlns:p14="http://schemas.microsoft.com/office/powerpoint/2010/main" val="4245457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4" y="4800600"/>
            <a:ext cx="16459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5376864" y="612775"/>
            <a:ext cx="16459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5376864" y="5367338"/>
            <a:ext cx="16459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861222-2C8B-4501-BE87-6797EC025925}" type="datetime4">
              <a:rPr lang="en-US" smtClean="0"/>
              <a:pPr/>
              <a:t>April 10, 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dirty="0"/>
          </a:p>
        </p:txBody>
      </p:sp>
    </p:spTree>
    <p:extLst>
      <p:ext uri="{BB962C8B-B14F-4D97-AF65-F5344CB8AC3E}">
        <p14:creationId xmlns:p14="http://schemas.microsoft.com/office/powerpoint/2010/main" val="2986809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alpha val="80000"/>
              </a:schemeClr>
            </a:gs>
            <a:gs pos="100000">
              <a:schemeClr val="bg1">
                <a:lumMod val="75000"/>
                <a:alpha val="80000"/>
              </a:schemeClr>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274638"/>
            <a:ext cx="24688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371600" y="1600203"/>
            <a:ext cx="24688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371600" y="6356353"/>
            <a:ext cx="640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01193-8287-4834-A286-6B880643E934}" type="datetime4">
              <a:rPr lang="en-US" smtClean="0"/>
              <a:pPr/>
              <a:t>April 10, 2012</a:t>
            </a:fld>
            <a:endParaRPr lang="en-US" dirty="0"/>
          </a:p>
        </p:txBody>
      </p:sp>
      <p:sp>
        <p:nvSpPr>
          <p:cNvPr id="5" name="Footer Placeholder 4"/>
          <p:cNvSpPr>
            <a:spLocks noGrp="1"/>
          </p:cNvSpPr>
          <p:nvPr>
            <p:ph type="ftr" sz="quarter" idx="3"/>
          </p:nvPr>
        </p:nvSpPr>
        <p:spPr>
          <a:xfrm>
            <a:off x="9372600" y="6356353"/>
            <a:ext cx="8686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9659600" y="6356353"/>
            <a:ext cx="6400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7D5FE-740C-46F5-801A-FA5477D9711F}" type="slidenum">
              <a:rPr lang="en-US" smtClean="0"/>
              <a:pPr/>
              <a:t>‹#›</a:t>
            </a:fld>
            <a:endParaRPr lang="en-US" dirty="0"/>
          </a:p>
        </p:txBody>
      </p:sp>
    </p:spTree>
    <p:extLst>
      <p:ext uri="{BB962C8B-B14F-4D97-AF65-F5344CB8AC3E}">
        <p14:creationId xmlns:p14="http://schemas.microsoft.com/office/powerpoint/2010/main" val="72536852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image" Target="../media/image32.png"/><Relationship Id="rId4" Type="http://schemas.microsoft.com/office/2007/relationships/hdphoto" Target="../media/hdphoto2.wdp"/><Relationship Id="rId9"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1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2.wdp"/><Relationship Id="rId7"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chart" Target="../charts/chart2.xml"/><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image" Target="../media/image37.png"/><Relationship Id="rId4" Type="http://schemas.microsoft.com/office/2007/relationships/hdphoto" Target="../media/hdphoto2.wdp"/><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chart" Target="../charts/chart4.xml"/><Relationship Id="rId5" Type="http://schemas.openxmlformats.org/officeDocument/2006/relationships/image" Target="../media/image11.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image" Target="../media/image43.png"/><Relationship Id="rId4" Type="http://schemas.microsoft.com/office/2007/relationships/hdphoto" Target="../media/hdphoto2.wdp"/><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6.pn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image" Target="../media/image47.PNG"/><Relationship Id="rId4" Type="http://schemas.microsoft.com/office/2007/relationships/hdphoto" Target="../media/hdphoto2.wdp"/><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2.wdp"/><Relationship Id="rId7"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image" Target="../media/image51.jpeg"/><Relationship Id="rId4" Type="http://schemas.openxmlformats.org/officeDocument/2006/relationships/image" Target="../media/image9.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1.jpeg"/><Relationship Id="rId3" Type="http://schemas.microsoft.com/office/2007/relationships/hdphoto" Target="../media/hdphoto2.wdp"/><Relationship Id="rId7"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52.jpeg"/><Relationship Id="rId5" Type="http://schemas.openxmlformats.org/officeDocument/2006/relationships/image" Target="../media/image11.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2.wdp"/><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jpeg"/><Relationship Id="rId11" Type="http://schemas.openxmlformats.org/officeDocument/2006/relationships/image" Target="../media/image16.jpeg"/><Relationship Id="rId5" Type="http://schemas.openxmlformats.org/officeDocument/2006/relationships/image" Target="../media/image12.png"/><Relationship Id="rId10" Type="http://schemas.openxmlformats.org/officeDocument/2006/relationships/image" Target="../media/image15.jpeg"/><Relationship Id="rId4" Type="http://schemas.microsoft.com/office/2007/relationships/hdphoto" Target="../media/hdphoto2.wdp"/><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19.jpeg"/><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8.jpeg"/><Relationship Id="rId11" Type="http://schemas.openxmlformats.org/officeDocument/2006/relationships/image" Target="../media/image9.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7.jpe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2.wdp"/><Relationship Id="rId7"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2.wdp"/><Relationship Id="rId7"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66302" y="-1371600"/>
            <a:ext cx="9144000" cy="12954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22302" y="-1371600"/>
            <a:ext cx="9144000" cy="12954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8" name="Rectangle 7"/>
          <p:cNvSpPr/>
          <p:nvPr/>
        </p:nvSpPr>
        <p:spPr>
          <a:xfrm>
            <a:off x="18299151" y="-1371600"/>
            <a:ext cx="9144000" cy="12954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pic>
        <p:nvPicPr>
          <p:cNvPr id="6" name="Picture 5"/>
          <p:cNvPicPr/>
          <p:nvPr/>
        </p:nvPicPr>
        <p:blipFill rotWithShape="1">
          <a:blip r:embed="rId2" cstate="print">
            <a:extLst>
              <a:ext uri="{BEBA8EAE-BF5A-486C-A8C5-ECC9F3942E4B}">
                <a14:imgProps xmlns:a14="http://schemas.microsoft.com/office/drawing/2010/main">
                  <a14:imgLayer r:embed="rId3">
                    <a14:imgEffect>
                      <a14:backgroundRemoval t="0" b="100000" l="0" r="100000">
                        <a14:backgroundMark x1="8074" y1="88456" x2="8074" y2="88456"/>
                        <a14:backgroundMark x1="27542" y1="90756" x2="27542" y2="90756"/>
                        <a14:backgroundMark x1="0" y1="77851" x2="17398" y2="86110"/>
                      </a14:backgroundRemoval>
                    </a14:imgEffect>
                  </a14:imgLayer>
                </a14:imgProps>
              </a:ext>
              <a:ext uri="{28A0092B-C50C-407E-A947-70E740481C1C}">
                <a14:useLocalDpi xmlns:a14="http://schemas.microsoft.com/office/drawing/2010/main"/>
              </a:ext>
            </a:extLst>
          </a:blip>
          <a:srcRect/>
          <a:stretch/>
        </p:blipFill>
        <p:spPr bwMode="auto">
          <a:xfrm>
            <a:off x="9601200" y="1683815"/>
            <a:ext cx="8001000" cy="387878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 name="TextBox 1"/>
          <p:cNvSpPr txBox="1"/>
          <p:nvPr/>
        </p:nvSpPr>
        <p:spPr>
          <a:xfrm>
            <a:off x="9144000" y="5623559"/>
            <a:ext cx="9144000" cy="646331"/>
          </a:xfrm>
          <a:prstGeom prst="rect">
            <a:avLst/>
          </a:prstGeom>
          <a:noFill/>
        </p:spPr>
        <p:txBody>
          <a:bodyPr wrap="square" rtlCol="0">
            <a:spAutoFit/>
          </a:bodyPr>
          <a:lstStyle/>
          <a:p>
            <a:pPr algn="ctr"/>
            <a:r>
              <a:rPr lang="en-US" sz="1800" b="1" dirty="0" smtClean="0">
                <a:solidFill>
                  <a:schemeClr val="accent3"/>
                </a:solidFill>
                <a:effectLst>
                  <a:outerShdw blurRad="38100" dist="38100" dir="2700000" algn="tl">
                    <a:srgbClr val="000000">
                      <a:alpha val="43137"/>
                    </a:srgbClr>
                  </a:outerShdw>
                </a:effectLst>
                <a:latin typeface="+mj-lt"/>
              </a:rPr>
              <a:t>Brian J. Nahas [Construction Management Option]</a:t>
            </a:r>
          </a:p>
          <a:p>
            <a:pPr algn="ctr"/>
            <a:r>
              <a:rPr lang="en-US" sz="1800" b="1" dirty="0" smtClean="0">
                <a:solidFill>
                  <a:schemeClr val="accent3"/>
                </a:solidFill>
                <a:effectLst>
                  <a:outerShdw blurRad="38100" dist="38100" dir="2700000" algn="tl">
                    <a:srgbClr val="000000">
                      <a:alpha val="43137"/>
                    </a:srgbClr>
                  </a:outerShdw>
                </a:effectLst>
                <a:latin typeface="+mj-lt"/>
              </a:rPr>
              <a:t>Advisor: Dr. Robert Leicht</a:t>
            </a:r>
            <a:endParaRPr lang="en-US" sz="1800" b="1" dirty="0">
              <a:solidFill>
                <a:schemeClr val="accent3"/>
              </a:solidFill>
              <a:effectLst>
                <a:outerShdw blurRad="38100" dist="38100" dir="2700000" algn="tl">
                  <a:srgbClr val="000000">
                    <a:alpha val="43137"/>
                  </a:srgbClr>
                </a:outerShdw>
              </a:effectLst>
              <a:latin typeface="+mj-lt"/>
            </a:endParaRPr>
          </a:p>
        </p:txBody>
      </p:sp>
      <p:sp>
        <p:nvSpPr>
          <p:cNvPr id="9" name="TextBox 8"/>
          <p:cNvSpPr txBox="1"/>
          <p:nvPr/>
        </p:nvSpPr>
        <p:spPr>
          <a:xfrm>
            <a:off x="9144000" y="685800"/>
            <a:ext cx="9144000" cy="584775"/>
          </a:xfrm>
          <a:prstGeom prst="rect">
            <a:avLst/>
          </a:prstGeom>
          <a:noFill/>
        </p:spPr>
        <p:txBody>
          <a:bodyPr wrap="square" rtlCol="0">
            <a:spAutoFit/>
          </a:bodyPr>
          <a:lstStyle/>
          <a:p>
            <a:pPr algn="ctr"/>
            <a:r>
              <a:rPr lang="en-US" sz="3200" b="1" dirty="0" smtClean="0">
                <a:solidFill>
                  <a:schemeClr val="accent3"/>
                </a:solidFill>
                <a:effectLst>
                  <a:outerShdw blurRad="38100" dist="38100" dir="2700000" algn="tl">
                    <a:srgbClr val="000000">
                      <a:alpha val="43137"/>
                    </a:srgbClr>
                  </a:outerShdw>
                </a:effectLst>
                <a:latin typeface="+mj-lt"/>
              </a:rPr>
              <a:t>New Regional Medical Center</a:t>
            </a:r>
            <a:endParaRPr lang="en-US" sz="3200" b="1" dirty="0">
              <a:solidFill>
                <a:schemeClr val="accent3"/>
              </a:solidFill>
              <a:effectLst>
                <a:outerShdw blurRad="38100" dist="38100" dir="2700000" algn="tl">
                  <a:srgbClr val="000000">
                    <a:alpha val="43137"/>
                  </a:srgbClr>
                </a:outerShdw>
              </a:effectLst>
              <a:latin typeface="+mj-lt"/>
            </a:endParaRPr>
          </a:p>
        </p:txBody>
      </p:sp>
      <p:sp>
        <p:nvSpPr>
          <p:cNvPr id="10" name="TextBox 9"/>
          <p:cNvSpPr txBox="1"/>
          <p:nvPr/>
        </p:nvSpPr>
        <p:spPr>
          <a:xfrm>
            <a:off x="9144000" y="1234200"/>
            <a:ext cx="9144000" cy="461665"/>
          </a:xfrm>
          <a:prstGeom prst="rect">
            <a:avLst/>
          </a:prstGeom>
          <a:noFill/>
        </p:spPr>
        <p:txBody>
          <a:bodyPr wrap="square" rtlCol="0">
            <a:spAutoFit/>
          </a:bodyPr>
          <a:lstStyle/>
          <a:p>
            <a:pPr algn="ctr"/>
            <a:r>
              <a:rPr lang="en-US" sz="2400" b="1" dirty="0" smtClean="0">
                <a:solidFill>
                  <a:schemeClr val="accent3"/>
                </a:solidFill>
                <a:effectLst>
                  <a:outerShdw blurRad="38100" dist="38100" dir="2700000" algn="tl">
                    <a:srgbClr val="000000">
                      <a:alpha val="43137"/>
                    </a:srgbClr>
                  </a:outerShdw>
                </a:effectLst>
                <a:latin typeface="+mj-lt"/>
              </a:rPr>
              <a:t>East Norriton, PA</a:t>
            </a:r>
            <a:endParaRPr lang="en-US" sz="2400" b="1" dirty="0">
              <a:solidFill>
                <a:schemeClr val="accent3"/>
              </a:solidFill>
              <a:effectLst>
                <a:outerShdw blurRad="38100" dist="38100" dir="2700000" algn="tl">
                  <a:srgbClr val="000000">
                    <a:alpha val="43137"/>
                  </a:srgbClr>
                </a:outerShdw>
              </a:effectLst>
              <a:latin typeface="+mj-lt"/>
            </a:endParaRPr>
          </a:p>
        </p:txBody>
      </p:sp>
      <p:sp>
        <p:nvSpPr>
          <p:cNvPr id="4" name="Rectangle 3"/>
          <p:cNvSpPr/>
          <p:nvPr/>
        </p:nvSpPr>
        <p:spPr>
          <a:xfrm>
            <a:off x="0" y="-38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p:cNvSpPr/>
          <p:nvPr/>
        </p:nvSpPr>
        <p:spPr>
          <a:xfrm>
            <a:off x="0" y="6515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15" name="Group 14"/>
          <p:cNvGrpSpPr/>
          <p:nvPr/>
        </p:nvGrpSpPr>
        <p:grpSpPr>
          <a:xfrm rot="16200000">
            <a:off x="26516110" y="5815549"/>
            <a:ext cx="571500" cy="568520"/>
            <a:chOff x="8305800" y="685800"/>
            <a:chExt cx="762000" cy="758026"/>
          </a:xfrm>
        </p:grpSpPr>
        <p:sp>
          <p:nvSpPr>
            <p:cNvPr id="12" name="Rectangle 11"/>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304800" y="5814059"/>
            <a:ext cx="571500" cy="568520"/>
            <a:chOff x="8305800" y="685800"/>
            <a:chExt cx="762000" cy="758026"/>
          </a:xfrm>
        </p:grpSpPr>
        <p:sp>
          <p:nvSpPr>
            <p:cNvPr id="17" name="Rectangle 16"/>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714080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24198378" y="647700"/>
            <a:ext cx="3254298" cy="6210300"/>
            <a:chOff x="24198378" y="647700"/>
            <a:chExt cx="3254298" cy="6210300"/>
          </a:xfrm>
        </p:grpSpPr>
        <p:sp>
          <p:nvSpPr>
            <p:cNvPr id="45" name="Rectangle 44"/>
            <p:cNvSpPr/>
            <p:nvPr/>
          </p:nvSpPr>
          <p:spPr>
            <a:xfrm>
              <a:off x="24198378" y="647700"/>
              <a:ext cx="3254298" cy="6210300"/>
            </a:xfrm>
            <a:prstGeom prst="rect">
              <a:avLst/>
            </a:prstGeom>
            <a:gradFill>
              <a:gsLst>
                <a:gs pos="22000">
                  <a:schemeClr val="bg1">
                    <a:alpha val="70000"/>
                    <a:lumMod val="93000"/>
                  </a:schemeClr>
                </a:gs>
                <a:gs pos="100000">
                  <a:schemeClr val="bg1">
                    <a:lumMod val="75000"/>
                    <a:alpha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24231600" y="1464324"/>
              <a:ext cx="2720898" cy="307777"/>
            </a:xfrm>
            <a:prstGeom prst="rect">
              <a:avLst/>
            </a:prstGeom>
            <a:noFill/>
          </p:spPr>
          <p:txBody>
            <a:bodyPr wrap="square" rtlCol="0">
              <a:spAutoFit/>
            </a:bodyPr>
            <a:lstStyle/>
            <a:p>
              <a:pPr algn="ctr"/>
              <a:r>
                <a:rPr lang="en-US" sz="1400" b="1" u="sng" dirty="0" smtClean="0">
                  <a:solidFill>
                    <a:schemeClr val="accent3"/>
                  </a:solidFill>
                  <a:latin typeface="+mj-lt"/>
                </a:rPr>
                <a:t>Presentation Outline</a:t>
              </a:r>
              <a:endParaRPr lang="en-US" sz="1400" b="1" u="sng" dirty="0">
                <a:solidFill>
                  <a:schemeClr val="accent3"/>
                </a:solidFill>
                <a:latin typeface="+mj-lt"/>
              </a:endParaRPr>
            </a:p>
          </p:txBody>
        </p:sp>
        <p:sp>
          <p:nvSpPr>
            <p:cNvPr id="47" name="TextBox 46"/>
            <p:cNvSpPr txBox="1"/>
            <p:nvPr/>
          </p:nvSpPr>
          <p:spPr>
            <a:xfrm>
              <a:off x="24384000" y="1820499"/>
              <a:ext cx="2895600" cy="3647152"/>
            </a:xfrm>
            <a:prstGeom prst="rect">
              <a:avLst/>
            </a:prstGeom>
            <a:noFill/>
          </p:spPr>
          <p:txBody>
            <a:bodyPr wrap="square" rtlCol="0">
              <a:spAutoFit/>
            </a:bodyPr>
            <a:lstStyle/>
            <a:p>
              <a:pPr marL="285750" indent="-285750">
                <a:buFont typeface="+mj-lt"/>
                <a:buAutoNum type="romanUcPeriod"/>
              </a:pPr>
              <a:r>
                <a:rPr lang="en-US" sz="1100" b="1" dirty="0" smtClean="0">
                  <a:solidFill>
                    <a:schemeClr val="tx1">
                      <a:lumMod val="50000"/>
                      <a:lumOff val="50000"/>
                    </a:schemeClr>
                  </a:solidFill>
                  <a:latin typeface="+mj-lt"/>
                </a:rPr>
                <a:t>Project Background</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accent3"/>
                  </a:solidFill>
                  <a:latin typeface="+mj-lt"/>
                </a:rPr>
                <a:t>VDC Implementation</a:t>
              </a:r>
            </a:p>
            <a:p>
              <a:pPr marL="742950" lvl="1" indent="-285750">
                <a:buFont typeface="+mj-lt"/>
                <a:buAutoNum type="romanUcPeriod"/>
              </a:pPr>
              <a:r>
                <a:rPr lang="en-US" sz="1100" b="1" dirty="0" smtClean="0">
                  <a:solidFill>
                    <a:schemeClr val="tx1">
                      <a:lumMod val="50000"/>
                      <a:lumOff val="50000"/>
                    </a:schemeClr>
                  </a:solidFill>
                  <a:latin typeface="+mj-lt"/>
                </a:rPr>
                <a:t>Design</a:t>
              </a:r>
            </a:p>
            <a:p>
              <a:pPr marL="1200150" lvl="2" indent="-285750">
                <a:buFont typeface="+mj-lt"/>
                <a:buAutoNum type="romanUcPeriod"/>
              </a:pPr>
              <a:r>
                <a:rPr lang="en-US" sz="1100" b="1" dirty="0" smtClean="0">
                  <a:solidFill>
                    <a:schemeClr val="tx1">
                      <a:lumMod val="50000"/>
                      <a:lumOff val="50000"/>
                    </a:schemeClr>
                  </a:solidFill>
                  <a:latin typeface="+mj-lt"/>
                </a:rPr>
                <a:t>Atrium Curtain Wall</a:t>
              </a:r>
            </a:p>
            <a:p>
              <a:pPr marL="1200150" lvl="2" indent="-285750">
                <a:buFont typeface="+mj-lt"/>
                <a:buAutoNum type="romanUcPeriod"/>
              </a:pPr>
              <a:r>
                <a:rPr lang="en-US" sz="1100" b="1" dirty="0" smtClean="0">
                  <a:solidFill>
                    <a:schemeClr val="tx1">
                      <a:lumMod val="50000"/>
                      <a:lumOff val="50000"/>
                    </a:schemeClr>
                  </a:solidFill>
                  <a:latin typeface="+mj-lt"/>
                </a:rPr>
                <a:t>Pour Strip System</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accent3"/>
                  </a:solidFill>
                  <a:latin typeface="+mj-lt"/>
                </a:rPr>
                <a:t>Preconstruction</a:t>
              </a:r>
            </a:p>
            <a:p>
              <a:pPr marL="1200150" lvl="2" indent="-285750">
                <a:buFont typeface="+mj-lt"/>
                <a:buAutoNum type="romanUcPeriod"/>
              </a:pPr>
              <a:r>
                <a:rPr lang="en-US" sz="1100" b="1" dirty="0" smtClean="0">
                  <a:solidFill>
                    <a:schemeClr val="accent3"/>
                  </a:solidFill>
                  <a:latin typeface="+mj-lt"/>
                </a:rPr>
                <a:t>3D QTO &amp; Estimating</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Construction</a:t>
              </a:r>
            </a:p>
            <a:p>
              <a:pPr marL="1200150" lvl="2" indent="-285750">
                <a:buFont typeface="+mj-lt"/>
                <a:buAutoNum type="romanUcPeriod"/>
              </a:pPr>
              <a:r>
                <a:rPr lang="en-US" sz="1100" b="1" dirty="0" smtClean="0">
                  <a:solidFill>
                    <a:schemeClr val="tx1">
                      <a:lumMod val="50000"/>
                      <a:lumOff val="50000"/>
                    </a:schemeClr>
                  </a:solidFill>
                  <a:latin typeface="+mj-lt"/>
                </a:rPr>
                <a:t>Steel Trending</a:t>
              </a:r>
            </a:p>
            <a:p>
              <a:pPr marL="1200150" lvl="2" indent="-285750">
                <a:buFont typeface="+mj-lt"/>
                <a:buAutoNum type="romanUcPeriod"/>
              </a:pPr>
              <a:r>
                <a:rPr lang="en-US" sz="1100" b="1" dirty="0" smtClean="0">
                  <a:solidFill>
                    <a:schemeClr val="tx1">
                      <a:lumMod val="50000"/>
                      <a:lumOff val="50000"/>
                    </a:schemeClr>
                  </a:solidFill>
                  <a:latin typeface="+mj-lt"/>
                </a:rPr>
                <a:t>Crane Logistics</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Turnover</a:t>
              </a:r>
            </a:p>
            <a:p>
              <a:pPr marL="1200150" lvl="2" indent="-285750">
                <a:buFont typeface="+mj-lt"/>
                <a:buAutoNum type="romanUcPeriod"/>
              </a:pPr>
              <a:r>
                <a:rPr lang="en-US" sz="1100" b="1" dirty="0" smtClean="0">
                  <a:solidFill>
                    <a:schemeClr val="tx1">
                      <a:lumMod val="50000"/>
                      <a:lumOff val="50000"/>
                    </a:schemeClr>
                  </a:solidFill>
                  <a:latin typeface="+mj-lt"/>
                </a:rPr>
                <a:t>FM Documentation</a:t>
              </a:r>
            </a:p>
            <a:p>
              <a:pPr marL="1200150" lvl="2" indent="-285750">
                <a:buFont typeface="+mj-lt"/>
                <a:buAutoNum type="romanUcPeriod"/>
              </a:pPr>
              <a:r>
                <a:rPr lang="en-US" sz="1100" b="1" dirty="0" smtClean="0">
                  <a:solidFill>
                    <a:schemeClr val="tx1">
                      <a:lumMod val="50000"/>
                      <a:lumOff val="50000"/>
                    </a:schemeClr>
                  </a:solidFill>
                  <a:latin typeface="+mj-lt"/>
                </a:rPr>
                <a:t>FM Interact</a:t>
              </a:r>
            </a:p>
            <a:p>
              <a:pPr marL="285750" indent="-285750">
                <a:buFont typeface="+mj-lt"/>
                <a:buAutoNum type="romanUcPeriod"/>
              </a:pPr>
              <a:endParaRPr lang="en-US" sz="1100" b="1" dirty="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Recommendations</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Acknowledgements</a:t>
              </a:r>
            </a:p>
          </p:txBody>
        </p:sp>
      </p:grpSp>
      <p:sp>
        <p:nvSpPr>
          <p:cNvPr id="5" name="Rectangle 4"/>
          <p:cNvSpPr/>
          <p:nvPr/>
        </p:nvSpPr>
        <p:spPr>
          <a:xfrm>
            <a:off x="9166302" y="-1371600"/>
            <a:ext cx="9144000" cy="12954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22302" y="-1371600"/>
            <a:ext cx="9144000" cy="12954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8" name="Rectangle 7"/>
          <p:cNvSpPr/>
          <p:nvPr/>
        </p:nvSpPr>
        <p:spPr>
          <a:xfrm>
            <a:off x="18299151" y="-1371600"/>
            <a:ext cx="9144000" cy="12954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 name="TextBox 1"/>
          <p:cNvSpPr txBox="1"/>
          <p:nvPr/>
        </p:nvSpPr>
        <p:spPr>
          <a:xfrm>
            <a:off x="-28575" y="1000841"/>
            <a:ext cx="9144000" cy="369332"/>
          </a:xfrm>
          <a:prstGeom prst="rect">
            <a:avLst/>
          </a:prstGeom>
          <a:noFill/>
        </p:spPr>
        <p:txBody>
          <a:bodyPr wrap="square" rtlCol="0">
            <a:spAutoFit/>
          </a:bodyPr>
          <a:lstStyle/>
          <a:p>
            <a:pPr algn="ctr"/>
            <a:r>
              <a:rPr lang="en-US" sz="1800" b="1" dirty="0" smtClean="0">
                <a:solidFill>
                  <a:schemeClr val="accent3"/>
                </a:solidFill>
                <a:latin typeface="+mj-lt"/>
              </a:rPr>
              <a:t>3D Quantity Takeoff</a:t>
            </a:r>
            <a:endParaRPr lang="en-US" sz="1800" b="1" dirty="0">
              <a:solidFill>
                <a:schemeClr val="accent3"/>
              </a:solidFill>
              <a:latin typeface="+mj-lt"/>
            </a:endParaRPr>
          </a:p>
        </p:txBody>
      </p:sp>
      <p:sp>
        <p:nvSpPr>
          <p:cNvPr id="4" name="Rectangle 3"/>
          <p:cNvSpPr/>
          <p:nvPr/>
        </p:nvSpPr>
        <p:spPr>
          <a:xfrm>
            <a:off x="0" y="-38100"/>
            <a:ext cx="27432000" cy="723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p:cNvSpPr/>
          <p:nvPr/>
        </p:nvSpPr>
        <p:spPr>
          <a:xfrm>
            <a:off x="0" y="6515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accent3"/>
                </a:solidFill>
              </a:rPr>
              <a:t>Brian J. Nahas [Construction </a:t>
            </a:r>
            <a:r>
              <a:rPr lang="en-US" sz="1400" b="1" dirty="0" smtClean="0">
                <a:solidFill>
                  <a:schemeClr val="accent3"/>
                </a:solidFill>
              </a:rPr>
              <a:t>Management Option]</a:t>
            </a:r>
            <a:endParaRPr lang="en-US" sz="1400" b="1" dirty="0">
              <a:solidFill>
                <a:schemeClr val="accent3"/>
              </a:solidFill>
            </a:endParaRPr>
          </a:p>
        </p:txBody>
      </p:sp>
      <p:grpSp>
        <p:nvGrpSpPr>
          <p:cNvPr id="15" name="Group 14"/>
          <p:cNvGrpSpPr/>
          <p:nvPr/>
        </p:nvGrpSpPr>
        <p:grpSpPr>
          <a:xfrm rot="16200000">
            <a:off x="26516110" y="5815549"/>
            <a:ext cx="571500" cy="568520"/>
            <a:chOff x="8305800" y="685800"/>
            <a:chExt cx="762000" cy="758026"/>
          </a:xfrm>
        </p:grpSpPr>
        <p:sp>
          <p:nvSpPr>
            <p:cNvPr id="12" name="Rectangle 11"/>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304800" y="5814059"/>
            <a:ext cx="571500" cy="568520"/>
            <a:chOff x="8305800" y="685800"/>
            <a:chExt cx="762000" cy="758026"/>
          </a:xfrm>
        </p:grpSpPr>
        <p:sp>
          <p:nvSpPr>
            <p:cNvPr id="17" name="Rectangle 16"/>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p:cNvPicPr/>
          <p:nvPr/>
        </p:nvPicPr>
        <p:blipFill rotWithShape="1">
          <a:blip r:embed="rId3" cstate="print">
            <a:extLst>
              <a:ext uri="{BEBA8EAE-BF5A-486C-A8C5-ECC9F3942E4B}">
                <a14:imgProps xmlns:a14="http://schemas.microsoft.com/office/drawing/2010/main">
                  <a14:imgLayer r:embed="rId4">
                    <a14:imgEffect>
                      <a14:backgroundRemoval t="0" b="100000" l="0" r="100000">
                        <a14:backgroundMark x1="8074" y1="88456" x2="8074" y2="88456"/>
                        <a14:backgroundMark x1="27542" y1="90756" x2="27542" y2="90756"/>
                        <a14:backgroundMark x1="0" y1="77851" x2="17398" y2="86110"/>
                      </a14:backgroundRemoval>
                    </a14:imgEffect>
                  </a14:imgLayer>
                </a14:imgProps>
              </a:ext>
              <a:ext uri="{28A0092B-C50C-407E-A947-70E740481C1C}">
                <a14:useLocalDpi xmlns:a14="http://schemas.microsoft.com/office/drawing/2010/main"/>
              </a:ext>
            </a:extLst>
          </a:blip>
          <a:srcRect/>
          <a:stretch/>
        </p:blipFill>
        <p:spPr bwMode="auto">
          <a:xfrm>
            <a:off x="25069800" y="-2165"/>
            <a:ext cx="2362200" cy="114516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1" name="Rectangle 30"/>
          <p:cNvSpPr/>
          <p:nvPr/>
        </p:nvSpPr>
        <p:spPr>
          <a:xfrm>
            <a:off x="9147531" y="-76200"/>
            <a:ext cx="9144000" cy="76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8288000" y="9503"/>
            <a:ext cx="9144000" cy="338554"/>
          </a:xfrm>
          <a:prstGeom prst="rect">
            <a:avLst/>
          </a:prstGeom>
          <a:noFill/>
        </p:spPr>
        <p:txBody>
          <a:bodyPr wrap="square" rtlCol="0">
            <a:spAutoFit/>
          </a:bodyPr>
          <a:lstStyle/>
          <a:p>
            <a:pPr algn="ctr"/>
            <a:r>
              <a:rPr lang="en-US" sz="1600" b="1" dirty="0" smtClean="0">
                <a:solidFill>
                  <a:schemeClr val="accent3"/>
                </a:solidFill>
                <a:latin typeface="+mj-lt"/>
              </a:rPr>
              <a:t>New Regional Medical Center</a:t>
            </a:r>
          </a:p>
        </p:txBody>
      </p:sp>
      <p:sp>
        <p:nvSpPr>
          <p:cNvPr id="28" name="TextBox 27"/>
          <p:cNvSpPr txBox="1"/>
          <p:nvPr/>
        </p:nvSpPr>
        <p:spPr>
          <a:xfrm>
            <a:off x="18288000" y="316468"/>
            <a:ext cx="9144000" cy="307777"/>
          </a:xfrm>
          <a:prstGeom prst="rect">
            <a:avLst/>
          </a:prstGeom>
          <a:noFill/>
        </p:spPr>
        <p:txBody>
          <a:bodyPr wrap="square" rtlCol="0">
            <a:spAutoFit/>
          </a:bodyPr>
          <a:lstStyle/>
          <a:p>
            <a:pPr algn="ctr"/>
            <a:r>
              <a:rPr lang="en-US" sz="1400" b="1" dirty="0" smtClean="0">
                <a:solidFill>
                  <a:schemeClr val="accent3"/>
                </a:solidFill>
                <a:latin typeface="+mj-lt"/>
              </a:rPr>
              <a:t>East Norriton, PA</a:t>
            </a:r>
            <a:endParaRPr lang="en-US" sz="1400" b="1" dirty="0">
              <a:solidFill>
                <a:schemeClr val="accent3"/>
              </a:solidFill>
              <a:latin typeface="+mj-lt"/>
            </a:endParaRPr>
          </a:p>
        </p:txBody>
      </p:sp>
      <p:sp>
        <p:nvSpPr>
          <p:cNvPr id="9" name="TextBox 8"/>
          <p:cNvSpPr txBox="1"/>
          <p:nvPr/>
        </p:nvSpPr>
        <p:spPr>
          <a:xfrm>
            <a:off x="9139911" y="85695"/>
            <a:ext cx="9144000" cy="461665"/>
          </a:xfrm>
          <a:prstGeom prst="rect">
            <a:avLst/>
          </a:prstGeom>
          <a:noFill/>
        </p:spPr>
        <p:txBody>
          <a:bodyPr wrap="square" rtlCol="0">
            <a:spAutoFit/>
          </a:bodyPr>
          <a:lstStyle/>
          <a:p>
            <a:pPr algn="ctr"/>
            <a:r>
              <a:rPr lang="en-US" sz="2400" b="1" dirty="0" smtClean="0">
                <a:solidFill>
                  <a:schemeClr val="bg1"/>
                </a:solidFill>
                <a:latin typeface="+mj-lt"/>
              </a:rPr>
              <a:t>Preconstruction</a:t>
            </a:r>
          </a:p>
        </p:txBody>
      </p:sp>
      <p:grpSp>
        <p:nvGrpSpPr>
          <p:cNvPr id="39" name="Group 38"/>
          <p:cNvGrpSpPr/>
          <p:nvPr/>
        </p:nvGrpSpPr>
        <p:grpSpPr>
          <a:xfrm>
            <a:off x="2590800" y="-38100"/>
            <a:ext cx="3962400" cy="723900"/>
            <a:chOff x="2590800" y="-38100"/>
            <a:chExt cx="3962400" cy="723900"/>
          </a:xfrm>
        </p:grpSpPr>
        <p:sp>
          <p:nvSpPr>
            <p:cNvPr id="41" name="Rectangle 40"/>
            <p:cNvSpPr/>
            <p:nvPr/>
          </p:nvSpPr>
          <p:spPr>
            <a:xfrm>
              <a:off x="2590800" y="-38100"/>
              <a:ext cx="3962400" cy="723900"/>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5" descr="F:\AE Senior Thesis\Fall Semester\Reference Documents\Images\Logos\Gilbane Building Company.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61904" y="13542"/>
              <a:ext cx="1581496" cy="620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E:\AE Senior Thesis\FINAL REPORT\998 - Background Research\EHN.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95800" y="14854"/>
              <a:ext cx="1958898" cy="579891"/>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p:cNvSpPr txBox="1"/>
          <p:nvPr/>
        </p:nvSpPr>
        <p:spPr>
          <a:xfrm>
            <a:off x="9102510" y="1002268"/>
            <a:ext cx="9144000" cy="369332"/>
          </a:xfrm>
          <a:prstGeom prst="rect">
            <a:avLst/>
          </a:prstGeom>
          <a:noFill/>
        </p:spPr>
        <p:txBody>
          <a:bodyPr wrap="square" rtlCol="0">
            <a:spAutoFit/>
          </a:bodyPr>
          <a:lstStyle/>
          <a:p>
            <a:pPr algn="ctr"/>
            <a:r>
              <a:rPr lang="en-US" sz="1800" b="1" dirty="0" smtClean="0">
                <a:solidFill>
                  <a:schemeClr val="accent3"/>
                </a:solidFill>
                <a:latin typeface="+mj-lt"/>
              </a:rPr>
              <a:t>Model Estimating</a:t>
            </a:r>
            <a:endParaRPr lang="en-US" sz="1800" b="1" dirty="0">
              <a:solidFill>
                <a:schemeClr val="accent3"/>
              </a:solidFill>
              <a:latin typeface="+mj-lt"/>
            </a:endParaRPr>
          </a:p>
        </p:txBody>
      </p:sp>
      <p:sp>
        <p:nvSpPr>
          <p:cNvPr id="36" name="TextBox 35"/>
          <p:cNvSpPr txBox="1"/>
          <p:nvPr/>
        </p:nvSpPr>
        <p:spPr>
          <a:xfrm>
            <a:off x="902133" y="1590976"/>
            <a:ext cx="7327467" cy="2308324"/>
          </a:xfrm>
          <a:prstGeom prst="rect">
            <a:avLst/>
          </a:prstGeom>
          <a:noFill/>
        </p:spPr>
        <p:txBody>
          <a:bodyPr wrap="square" numCol="1" rtlCol="0">
            <a:spAutoFit/>
          </a:bodyPr>
          <a:lstStyle/>
          <a:p>
            <a:r>
              <a:rPr lang="en-US" sz="1800" b="1" dirty="0" smtClean="0">
                <a:solidFill>
                  <a:schemeClr val="accent3"/>
                </a:solidFill>
                <a:latin typeface="+mj-lt"/>
              </a:rPr>
              <a:t>Method:</a:t>
            </a:r>
          </a:p>
          <a:p>
            <a:pPr marL="285750" indent="-285750">
              <a:buFont typeface="Arial" pitchFamily="34" charset="0"/>
              <a:buChar char="•"/>
            </a:pPr>
            <a:r>
              <a:rPr lang="en-US" sz="1800" dirty="0">
                <a:solidFill>
                  <a:schemeClr val="accent3"/>
                </a:solidFill>
                <a:latin typeface="+mj-lt"/>
              </a:rPr>
              <a:t>c</a:t>
            </a:r>
            <a:r>
              <a:rPr lang="en-US" sz="1800" dirty="0" smtClean="0">
                <a:solidFill>
                  <a:schemeClr val="accent3"/>
                </a:solidFill>
                <a:latin typeface="+mj-lt"/>
              </a:rPr>
              <a:t>reate schedule of materials</a:t>
            </a:r>
            <a:endParaRPr lang="en-US" sz="1800" dirty="0">
              <a:solidFill>
                <a:schemeClr val="accent3"/>
              </a:solidFill>
              <a:latin typeface="+mj-lt"/>
            </a:endParaRPr>
          </a:p>
          <a:p>
            <a:pPr marL="285750" indent="-285750">
              <a:buFont typeface="Arial" pitchFamily="34" charset="0"/>
              <a:buChar char="•"/>
            </a:pPr>
            <a:r>
              <a:rPr lang="en-US" sz="1800" dirty="0">
                <a:solidFill>
                  <a:schemeClr val="accent3"/>
                </a:solidFill>
                <a:latin typeface="+mj-lt"/>
              </a:rPr>
              <a:t>e</a:t>
            </a:r>
            <a:r>
              <a:rPr lang="en-US" sz="1800" dirty="0" smtClean="0">
                <a:solidFill>
                  <a:schemeClr val="accent3"/>
                </a:solidFill>
                <a:latin typeface="+mj-lt"/>
              </a:rPr>
              <a:t>xport to excel</a:t>
            </a:r>
            <a:endParaRPr lang="en-US" sz="1800" dirty="0">
              <a:solidFill>
                <a:schemeClr val="accent3"/>
              </a:solidFill>
              <a:latin typeface="+mj-lt"/>
            </a:endParaRPr>
          </a:p>
          <a:p>
            <a:pPr marL="285750" indent="-285750">
              <a:buFont typeface="Arial" pitchFamily="34" charset="0"/>
              <a:buChar char="•"/>
            </a:pPr>
            <a:r>
              <a:rPr lang="en-US" sz="1800" dirty="0">
                <a:solidFill>
                  <a:schemeClr val="accent3"/>
                </a:solidFill>
                <a:latin typeface="+mj-lt"/>
              </a:rPr>
              <a:t>r</a:t>
            </a:r>
            <a:r>
              <a:rPr lang="en-US" sz="1800" dirty="0" smtClean="0">
                <a:solidFill>
                  <a:schemeClr val="accent3"/>
                </a:solidFill>
                <a:latin typeface="+mj-lt"/>
              </a:rPr>
              <a:t>eference cost database</a:t>
            </a:r>
            <a:endParaRPr lang="en-US" sz="1800" dirty="0">
              <a:solidFill>
                <a:schemeClr val="accent3"/>
              </a:solidFill>
              <a:latin typeface="+mj-lt"/>
            </a:endParaRPr>
          </a:p>
          <a:p>
            <a:pPr marL="285750" indent="-285750">
              <a:buFont typeface="Arial" pitchFamily="34" charset="0"/>
              <a:buChar char="•"/>
            </a:pPr>
            <a:r>
              <a:rPr lang="en-US" sz="1800" dirty="0">
                <a:solidFill>
                  <a:schemeClr val="accent3"/>
                </a:solidFill>
                <a:latin typeface="+mj-lt"/>
              </a:rPr>
              <a:t>i</a:t>
            </a:r>
            <a:r>
              <a:rPr lang="en-US" sz="1800" dirty="0" smtClean="0">
                <a:solidFill>
                  <a:schemeClr val="accent3"/>
                </a:solidFill>
                <a:latin typeface="+mj-lt"/>
              </a:rPr>
              <a:t>nclude non-modeled </a:t>
            </a:r>
            <a:r>
              <a:rPr lang="en-US" sz="1800" dirty="0" smtClean="0">
                <a:solidFill>
                  <a:schemeClr val="accent3"/>
                </a:solidFill>
                <a:latin typeface="+mj-lt"/>
              </a:rPr>
              <a:t>elements</a:t>
            </a:r>
            <a:endParaRPr lang="en-US" sz="1800" dirty="0">
              <a:solidFill>
                <a:schemeClr val="accent3"/>
              </a:solidFill>
              <a:latin typeface="+mj-lt"/>
            </a:endParaRPr>
          </a:p>
          <a:p>
            <a:pPr marL="285750" indent="-285750">
              <a:buFont typeface="Arial" pitchFamily="34" charset="0"/>
              <a:buChar char="•"/>
            </a:pPr>
            <a:r>
              <a:rPr lang="en-US" sz="1800" dirty="0" smtClean="0">
                <a:solidFill>
                  <a:schemeClr val="accent3"/>
                </a:solidFill>
                <a:latin typeface="+mj-lt"/>
              </a:rPr>
              <a:t>produce estimate</a:t>
            </a:r>
          </a:p>
          <a:p>
            <a:pPr marL="742950" lvl="1" indent="-285750">
              <a:buFont typeface="Arial" pitchFamily="34" charset="0"/>
              <a:buChar char="•"/>
            </a:pPr>
            <a:endParaRPr lang="en-US" sz="1800" dirty="0" smtClean="0">
              <a:solidFill>
                <a:schemeClr val="accent3"/>
              </a:solidFill>
              <a:latin typeface="+mj-lt"/>
            </a:endParaRPr>
          </a:p>
          <a:p>
            <a:pPr marL="285750" indent="-285750">
              <a:buFont typeface="Arial" pitchFamily="34" charset="0"/>
              <a:buChar char="•"/>
            </a:pPr>
            <a:endParaRPr lang="en-US" sz="1800" dirty="0">
              <a:solidFill>
                <a:schemeClr val="accent3"/>
              </a:solidFill>
              <a:latin typeface="+mj-lt"/>
            </a:endParaRPr>
          </a:p>
        </p:txBody>
      </p:sp>
      <p:sp>
        <p:nvSpPr>
          <p:cNvPr id="40" name="TextBox 39"/>
          <p:cNvSpPr txBox="1"/>
          <p:nvPr/>
        </p:nvSpPr>
        <p:spPr>
          <a:xfrm>
            <a:off x="902134" y="3587969"/>
            <a:ext cx="7251266" cy="1477328"/>
          </a:xfrm>
          <a:prstGeom prst="rect">
            <a:avLst/>
          </a:prstGeom>
          <a:noFill/>
        </p:spPr>
        <p:txBody>
          <a:bodyPr wrap="square" rtlCol="0">
            <a:spAutoFit/>
          </a:bodyPr>
          <a:lstStyle/>
          <a:p>
            <a:r>
              <a:rPr lang="en-US" sz="1800" b="1" dirty="0" smtClean="0">
                <a:solidFill>
                  <a:schemeClr val="accent3"/>
                </a:solidFill>
              </a:rPr>
              <a:t>Outcome:</a:t>
            </a:r>
            <a:endParaRPr lang="en-US" sz="1800" dirty="0">
              <a:solidFill>
                <a:schemeClr val="accent3"/>
              </a:solidFill>
              <a:latin typeface="+mj-lt"/>
            </a:endParaRPr>
          </a:p>
          <a:p>
            <a:r>
              <a:rPr lang="en-US" sz="1800" b="1" dirty="0" smtClean="0">
                <a:solidFill>
                  <a:schemeClr val="accent3"/>
                </a:solidFill>
                <a:latin typeface="+mj-lt"/>
              </a:rPr>
              <a:t>CIP Concrete: +10.7% from as-built costs</a:t>
            </a:r>
          </a:p>
          <a:p>
            <a:endParaRPr lang="en-US" sz="1800" b="1" dirty="0" smtClean="0">
              <a:solidFill>
                <a:schemeClr val="accent3"/>
              </a:solidFill>
              <a:latin typeface="+mj-lt"/>
            </a:endParaRPr>
          </a:p>
          <a:p>
            <a:r>
              <a:rPr lang="en-US" sz="1800" b="1" dirty="0" smtClean="0">
                <a:solidFill>
                  <a:schemeClr val="accent3"/>
                </a:solidFill>
                <a:latin typeface="+mj-lt"/>
              </a:rPr>
              <a:t>Structural Steel: +0.5% from as-built costs</a:t>
            </a:r>
          </a:p>
          <a:p>
            <a:r>
              <a:rPr lang="en-US" sz="1800" b="1" dirty="0">
                <a:solidFill>
                  <a:schemeClr val="accent3"/>
                </a:solidFill>
                <a:latin typeface="+mj-lt"/>
              </a:rPr>
              <a:t>	</a:t>
            </a:r>
            <a:r>
              <a:rPr lang="en-US" sz="1800" dirty="0" smtClean="0">
                <a:solidFill>
                  <a:schemeClr val="accent3"/>
                </a:solidFill>
                <a:latin typeface="+mj-lt"/>
              </a:rPr>
              <a:t>7.5% improvement on </a:t>
            </a:r>
            <a:r>
              <a:rPr lang="en-US" sz="1800" dirty="0" err="1" smtClean="0">
                <a:solidFill>
                  <a:schemeClr val="accent3"/>
                </a:solidFill>
                <a:latin typeface="+mj-lt"/>
              </a:rPr>
              <a:t>Gilbane’s</a:t>
            </a:r>
            <a:r>
              <a:rPr lang="en-US" sz="1800" dirty="0" smtClean="0">
                <a:solidFill>
                  <a:schemeClr val="accent3"/>
                </a:solidFill>
                <a:latin typeface="+mj-lt"/>
              </a:rPr>
              <a:t> method</a:t>
            </a:r>
            <a:endParaRPr lang="en-US" sz="1800" dirty="0">
              <a:solidFill>
                <a:schemeClr val="accent3"/>
              </a:solidFill>
            </a:endParaRPr>
          </a:p>
        </p:txBody>
      </p:sp>
      <p:pic>
        <p:nvPicPr>
          <p:cNvPr id="48" name="Picture 47"/>
          <p:cNvPicPr/>
          <p:nvPr/>
        </p:nvPicPr>
        <p:blipFill>
          <a:blip r:embed="rId7">
            <a:extLst>
              <a:ext uri="{28A0092B-C50C-407E-A947-70E740481C1C}">
                <a14:useLocalDpi xmlns:a14="http://schemas.microsoft.com/office/drawing/2010/main" val="0"/>
              </a:ext>
            </a:extLst>
          </a:blip>
          <a:stretch>
            <a:fillRect/>
          </a:stretch>
        </p:blipFill>
        <p:spPr>
          <a:xfrm>
            <a:off x="18973800" y="927735"/>
            <a:ext cx="4816475" cy="3568065"/>
          </a:xfrm>
          <a:prstGeom prst="rect">
            <a:avLst/>
          </a:prstGeom>
          <a:ln>
            <a:noFill/>
          </a:ln>
          <a:effectLst>
            <a:outerShdw blurRad="292100" dist="139700" dir="2700000" algn="tl" rotWithShape="0">
              <a:srgbClr val="333333">
                <a:alpha val="65000"/>
              </a:srgbClr>
            </a:outerShdw>
          </a:effectLst>
        </p:spPr>
      </p:pic>
      <p:pic>
        <p:nvPicPr>
          <p:cNvPr id="49" name="Picture 48"/>
          <p:cNvPicPr/>
          <p:nvPr/>
        </p:nvPicPr>
        <p:blipFill>
          <a:blip r:embed="rId8">
            <a:extLst>
              <a:ext uri="{28A0092B-C50C-407E-A947-70E740481C1C}">
                <a14:useLocalDpi xmlns:a14="http://schemas.microsoft.com/office/drawing/2010/main" val="0"/>
              </a:ext>
            </a:extLst>
          </a:blip>
          <a:stretch>
            <a:fillRect/>
          </a:stretch>
        </p:blipFill>
        <p:spPr>
          <a:xfrm>
            <a:off x="18759563" y="1905000"/>
            <a:ext cx="5276035" cy="2708951"/>
          </a:xfrm>
          <a:prstGeom prst="rect">
            <a:avLst/>
          </a:prstGeom>
          <a:ln>
            <a:noFill/>
          </a:ln>
          <a:effectLst>
            <a:outerShdw blurRad="292100" dist="139700" dir="2700000" algn="tl" rotWithShape="0">
              <a:srgbClr val="333333">
                <a:alpha val="65000"/>
              </a:srgbClr>
            </a:outerShdw>
          </a:effectLst>
        </p:spPr>
      </p:pic>
      <p:graphicFrame>
        <p:nvGraphicFramePr>
          <p:cNvPr id="51" name="Chart 50"/>
          <p:cNvGraphicFramePr/>
          <p:nvPr>
            <p:extLst>
              <p:ext uri="{D42A27DB-BD31-4B8C-83A1-F6EECF244321}">
                <p14:modId xmlns:p14="http://schemas.microsoft.com/office/powerpoint/2010/main" val="788275640"/>
              </p:ext>
            </p:extLst>
          </p:nvPr>
        </p:nvGraphicFramePr>
        <p:xfrm>
          <a:off x="9166302" y="1353183"/>
          <a:ext cx="8763000" cy="5161917"/>
        </p:xfrm>
        <a:graphic>
          <a:graphicData uri="http://schemas.openxmlformats.org/drawingml/2006/chart">
            <c:chart xmlns:c="http://schemas.openxmlformats.org/drawingml/2006/chart" xmlns:r="http://schemas.openxmlformats.org/officeDocument/2006/relationships" r:id="rId9"/>
          </a:graphicData>
        </a:graphic>
      </p:graphicFrame>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973800" y="3392383"/>
            <a:ext cx="4816476" cy="28560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798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24198378" y="647700"/>
            <a:ext cx="3254298" cy="6210300"/>
            <a:chOff x="24198378" y="647700"/>
            <a:chExt cx="3254298" cy="6210300"/>
          </a:xfrm>
        </p:grpSpPr>
        <p:sp>
          <p:nvSpPr>
            <p:cNvPr id="45" name="Rectangle 44"/>
            <p:cNvSpPr/>
            <p:nvPr/>
          </p:nvSpPr>
          <p:spPr>
            <a:xfrm>
              <a:off x="24198378" y="647700"/>
              <a:ext cx="3254298" cy="6210300"/>
            </a:xfrm>
            <a:prstGeom prst="rect">
              <a:avLst/>
            </a:prstGeom>
            <a:gradFill>
              <a:gsLst>
                <a:gs pos="22000">
                  <a:schemeClr val="bg1">
                    <a:alpha val="70000"/>
                    <a:lumMod val="93000"/>
                  </a:schemeClr>
                </a:gs>
                <a:gs pos="100000">
                  <a:schemeClr val="bg1">
                    <a:lumMod val="75000"/>
                    <a:alpha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24231600" y="1464324"/>
              <a:ext cx="2720898" cy="307777"/>
            </a:xfrm>
            <a:prstGeom prst="rect">
              <a:avLst/>
            </a:prstGeom>
            <a:noFill/>
          </p:spPr>
          <p:txBody>
            <a:bodyPr wrap="square" rtlCol="0">
              <a:spAutoFit/>
            </a:bodyPr>
            <a:lstStyle/>
            <a:p>
              <a:pPr algn="ctr"/>
              <a:r>
                <a:rPr lang="en-US" sz="1400" b="1" u="sng" dirty="0" smtClean="0">
                  <a:solidFill>
                    <a:schemeClr val="accent3"/>
                  </a:solidFill>
                  <a:latin typeface="+mj-lt"/>
                </a:rPr>
                <a:t>Presentation Outline</a:t>
              </a:r>
              <a:endParaRPr lang="en-US" sz="1400" b="1" u="sng" dirty="0">
                <a:solidFill>
                  <a:schemeClr val="accent3"/>
                </a:solidFill>
                <a:latin typeface="+mj-lt"/>
              </a:endParaRPr>
            </a:p>
          </p:txBody>
        </p:sp>
        <p:sp>
          <p:nvSpPr>
            <p:cNvPr id="47" name="TextBox 46"/>
            <p:cNvSpPr txBox="1"/>
            <p:nvPr/>
          </p:nvSpPr>
          <p:spPr>
            <a:xfrm>
              <a:off x="24384000" y="1820499"/>
              <a:ext cx="2895600" cy="3647152"/>
            </a:xfrm>
            <a:prstGeom prst="rect">
              <a:avLst/>
            </a:prstGeom>
            <a:noFill/>
          </p:spPr>
          <p:txBody>
            <a:bodyPr wrap="square" rtlCol="0">
              <a:spAutoFit/>
            </a:bodyPr>
            <a:lstStyle/>
            <a:p>
              <a:pPr marL="285750" indent="-285750">
                <a:buFont typeface="+mj-lt"/>
                <a:buAutoNum type="romanUcPeriod"/>
              </a:pPr>
              <a:r>
                <a:rPr lang="en-US" sz="1100" b="1" dirty="0" smtClean="0">
                  <a:solidFill>
                    <a:schemeClr val="tx1">
                      <a:lumMod val="50000"/>
                      <a:lumOff val="50000"/>
                    </a:schemeClr>
                  </a:solidFill>
                  <a:latin typeface="+mj-lt"/>
                </a:rPr>
                <a:t>Project Background</a:t>
              </a:r>
            </a:p>
            <a:p>
              <a:pPr marL="285750" indent="-285750">
                <a:buFont typeface="+mj-lt"/>
                <a:buAutoNum type="romanUcPeriod"/>
              </a:pPr>
              <a:endParaRPr lang="en-US" sz="1100" b="1" dirty="0" smtClean="0">
                <a:solidFill>
                  <a:schemeClr val="accent3"/>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VDC Implementation</a:t>
              </a:r>
            </a:p>
            <a:p>
              <a:pPr marL="742950" lvl="1" indent="-285750">
                <a:buFont typeface="+mj-lt"/>
                <a:buAutoNum type="romanUcPeriod"/>
              </a:pPr>
              <a:r>
                <a:rPr lang="en-US" sz="1100" b="1" dirty="0" smtClean="0">
                  <a:solidFill>
                    <a:schemeClr val="tx1">
                      <a:lumMod val="50000"/>
                      <a:lumOff val="50000"/>
                    </a:schemeClr>
                  </a:solidFill>
                  <a:latin typeface="+mj-lt"/>
                </a:rPr>
                <a:t>Design</a:t>
              </a:r>
            </a:p>
            <a:p>
              <a:pPr marL="1200150" lvl="2" indent="-285750">
                <a:buFont typeface="+mj-lt"/>
                <a:buAutoNum type="romanUcPeriod"/>
              </a:pPr>
              <a:r>
                <a:rPr lang="en-US" sz="1100" b="1" dirty="0" smtClean="0">
                  <a:solidFill>
                    <a:schemeClr val="tx1">
                      <a:lumMod val="50000"/>
                      <a:lumOff val="50000"/>
                    </a:schemeClr>
                  </a:solidFill>
                  <a:latin typeface="+mj-lt"/>
                </a:rPr>
                <a:t>Atrium Curtain Wall</a:t>
              </a:r>
            </a:p>
            <a:p>
              <a:pPr marL="1200150" lvl="2" indent="-285750">
                <a:buFont typeface="+mj-lt"/>
                <a:buAutoNum type="romanUcPeriod"/>
              </a:pPr>
              <a:r>
                <a:rPr lang="en-US" sz="1100" b="1" dirty="0" smtClean="0">
                  <a:solidFill>
                    <a:schemeClr val="tx1">
                      <a:lumMod val="50000"/>
                      <a:lumOff val="50000"/>
                    </a:schemeClr>
                  </a:solidFill>
                  <a:latin typeface="+mj-lt"/>
                </a:rPr>
                <a:t>Pour Strip System</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Preconstruction</a:t>
              </a:r>
            </a:p>
            <a:p>
              <a:pPr marL="1200150" lvl="2" indent="-285750">
                <a:buFont typeface="+mj-lt"/>
                <a:buAutoNum type="romanUcPeriod"/>
              </a:pPr>
              <a:r>
                <a:rPr lang="en-US" sz="1100" b="1" dirty="0" smtClean="0">
                  <a:solidFill>
                    <a:schemeClr val="tx1">
                      <a:lumMod val="50000"/>
                      <a:lumOff val="50000"/>
                    </a:schemeClr>
                  </a:solidFill>
                  <a:latin typeface="+mj-lt"/>
                </a:rPr>
                <a:t>3D QTO &amp; Estimating</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accent3"/>
                  </a:solidFill>
                  <a:latin typeface="+mj-lt"/>
                </a:rPr>
                <a:t>Construction</a:t>
              </a:r>
            </a:p>
            <a:p>
              <a:pPr marL="1200150" lvl="2" indent="-285750">
                <a:buFont typeface="+mj-lt"/>
                <a:buAutoNum type="romanUcPeriod"/>
              </a:pPr>
              <a:r>
                <a:rPr lang="en-US" sz="1100" b="1" dirty="0" smtClean="0">
                  <a:solidFill>
                    <a:schemeClr val="accent3"/>
                  </a:solidFill>
                  <a:latin typeface="+mj-lt"/>
                </a:rPr>
                <a:t>Steel Trending</a:t>
              </a:r>
            </a:p>
            <a:p>
              <a:pPr marL="1200150" lvl="2" indent="-285750">
                <a:buFont typeface="+mj-lt"/>
                <a:buAutoNum type="romanUcPeriod"/>
              </a:pPr>
              <a:r>
                <a:rPr lang="en-US" sz="1100" b="1" dirty="0" smtClean="0">
                  <a:solidFill>
                    <a:schemeClr val="tx1">
                      <a:lumMod val="50000"/>
                      <a:lumOff val="50000"/>
                    </a:schemeClr>
                  </a:solidFill>
                  <a:latin typeface="+mj-lt"/>
                </a:rPr>
                <a:t>Crane Logistics</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Turnover</a:t>
              </a:r>
            </a:p>
            <a:p>
              <a:pPr marL="1200150" lvl="2" indent="-285750">
                <a:buFont typeface="+mj-lt"/>
                <a:buAutoNum type="romanUcPeriod"/>
              </a:pPr>
              <a:r>
                <a:rPr lang="en-US" sz="1100" b="1" dirty="0" smtClean="0">
                  <a:solidFill>
                    <a:schemeClr val="tx1">
                      <a:lumMod val="50000"/>
                      <a:lumOff val="50000"/>
                    </a:schemeClr>
                  </a:solidFill>
                  <a:latin typeface="+mj-lt"/>
                </a:rPr>
                <a:t>FM Documentation</a:t>
              </a:r>
            </a:p>
            <a:p>
              <a:pPr marL="1200150" lvl="2" indent="-285750">
                <a:buFont typeface="+mj-lt"/>
                <a:buAutoNum type="romanUcPeriod"/>
              </a:pPr>
              <a:r>
                <a:rPr lang="en-US" sz="1100" b="1" dirty="0" smtClean="0">
                  <a:solidFill>
                    <a:schemeClr val="tx1">
                      <a:lumMod val="50000"/>
                      <a:lumOff val="50000"/>
                    </a:schemeClr>
                  </a:solidFill>
                  <a:latin typeface="+mj-lt"/>
                </a:rPr>
                <a:t>FM Interact</a:t>
              </a:r>
            </a:p>
            <a:p>
              <a:pPr marL="285750" indent="-285750">
                <a:buFont typeface="+mj-lt"/>
                <a:buAutoNum type="romanUcPeriod"/>
              </a:pPr>
              <a:endParaRPr lang="en-US" sz="1100" b="1" dirty="0">
                <a:solidFill>
                  <a:schemeClr val="accent3"/>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Recommendations</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Acknowledgements</a:t>
              </a:r>
            </a:p>
          </p:txBody>
        </p:sp>
      </p:grpSp>
      <p:sp>
        <p:nvSpPr>
          <p:cNvPr id="5" name="Rectangle 4"/>
          <p:cNvSpPr/>
          <p:nvPr/>
        </p:nvSpPr>
        <p:spPr>
          <a:xfrm>
            <a:off x="9166302" y="-1371600"/>
            <a:ext cx="9144000" cy="12954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22302" y="-1371600"/>
            <a:ext cx="9144000" cy="12954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8" name="Rectangle 7"/>
          <p:cNvSpPr/>
          <p:nvPr/>
        </p:nvSpPr>
        <p:spPr>
          <a:xfrm>
            <a:off x="18299151" y="-1371600"/>
            <a:ext cx="9144000" cy="12954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 name="TextBox 1"/>
          <p:cNvSpPr txBox="1"/>
          <p:nvPr/>
        </p:nvSpPr>
        <p:spPr>
          <a:xfrm>
            <a:off x="558" y="1000841"/>
            <a:ext cx="9144000" cy="369332"/>
          </a:xfrm>
          <a:prstGeom prst="rect">
            <a:avLst/>
          </a:prstGeom>
          <a:noFill/>
        </p:spPr>
        <p:txBody>
          <a:bodyPr wrap="square" rtlCol="0">
            <a:spAutoFit/>
          </a:bodyPr>
          <a:lstStyle/>
          <a:p>
            <a:pPr algn="ctr"/>
            <a:r>
              <a:rPr lang="en-US" sz="1800" b="1" dirty="0" smtClean="0">
                <a:solidFill>
                  <a:schemeClr val="accent3"/>
                </a:solidFill>
                <a:latin typeface="+mj-lt"/>
              </a:rPr>
              <a:t>Steel Trending</a:t>
            </a:r>
            <a:endParaRPr lang="en-US" sz="1800" b="1" dirty="0">
              <a:solidFill>
                <a:schemeClr val="accent3"/>
              </a:solidFill>
              <a:latin typeface="+mj-lt"/>
            </a:endParaRPr>
          </a:p>
        </p:txBody>
      </p:sp>
      <p:sp>
        <p:nvSpPr>
          <p:cNvPr id="4" name="Rectangle 3"/>
          <p:cNvSpPr/>
          <p:nvPr/>
        </p:nvSpPr>
        <p:spPr>
          <a:xfrm>
            <a:off x="0" y="-38100"/>
            <a:ext cx="27432000" cy="723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p:cNvSpPr/>
          <p:nvPr/>
        </p:nvSpPr>
        <p:spPr>
          <a:xfrm>
            <a:off x="0" y="6515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accent3"/>
                </a:solidFill>
              </a:rPr>
              <a:t>Brian J. Nahas [Construction </a:t>
            </a:r>
            <a:r>
              <a:rPr lang="en-US" sz="1400" b="1" dirty="0" smtClean="0">
                <a:solidFill>
                  <a:schemeClr val="accent3"/>
                </a:solidFill>
              </a:rPr>
              <a:t>Management Option]</a:t>
            </a:r>
            <a:endParaRPr lang="en-US" sz="1400" b="1" dirty="0">
              <a:solidFill>
                <a:schemeClr val="accent3"/>
              </a:solidFill>
            </a:endParaRPr>
          </a:p>
        </p:txBody>
      </p:sp>
      <p:grpSp>
        <p:nvGrpSpPr>
          <p:cNvPr id="15" name="Group 14"/>
          <p:cNvGrpSpPr/>
          <p:nvPr/>
        </p:nvGrpSpPr>
        <p:grpSpPr>
          <a:xfrm rot="16200000">
            <a:off x="26516110" y="5815549"/>
            <a:ext cx="571500" cy="568520"/>
            <a:chOff x="8305800" y="685800"/>
            <a:chExt cx="762000" cy="758026"/>
          </a:xfrm>
        </p:grpSpPr>
        <p:sp>
          <p:nvSpPr>
            <p:cNvPr id="12" name="Rectangle 11"/>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304800" y="5814059"/>
            <a:ext cx="571500" cy="568520"/>
            <a:chOff x="8305800" y="685800"/>
            <a:chExt cx="762000" cy="758026"/>
          </a:xfrm>
        </p:grpSpPr>
        <p:sp>
          <p:nvSpPr>
            <p:cNvPr id="17" name="Rectangle 16"/>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p:cNvPicPr/>
          <p:nvPr/>
        </p:nvPicPr>
        <p:blipFill rotWithShape="1">
          <a:blip r:embed="rId2" cstate="print">
            <a:extLst>
              <a:ext uri="{BEBA8EAE-BF5A-486C-A8C5-ECC9F3942E4B}">
                <a14:imgProps xmlns:a14="http://schemas.microsoft.com/office/drawing/2010/main">
                  <a14:imgLayer r:embed="rId3">
                    <a14:imgEffect>
                      <a14:backgroundRemoval t="0" b="100000" l="0" r="100000">
                        <a14:backgroundMark x1="8074" y1="88456" x2="8074" y2="88456"/>
                        <a14:backgroundMark x1="27542" y1="90756" x2="27542" y2="90756"/>
                        <a14:backgroundMark x1="0" y1="77851" x2="17398" y2="86110"/>
                      </a14:backgroundRemoval>
                    </a14:imgEffect>
                  </a14:imgLayer>
                </a14:imgProps>
              </a:ext>
              <a:ext uri="{28A0092B-C50C-407E-A947-70E740481C1C}">
                <a14:useLocalDpi xmlns:a14="http://schemas.microsoft.com/office/drawing/2010/main"/>
              </a:ext>
            </a:extLst>
          </a:blip>
          <a:srcRect/>
          <a:stretch/>
        </p:blipFill>
        <p:spPr bwMode="auto">
          <a:xfrm>
            <a:off x="25069800" y="-2165"/>
            <a:ext cx="2362200" cy="114516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1" name="Rectangle 30"/>
          <p:cNvSpPr/>
          <p:nvPr/>
        </p:nvSpPr>
        <p:spPr>
          <a:xfrm>
            <a:off x="9147531" y="-76200"/>
            <a:ext cx="9144000" cy="76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8288000" y="9503"/>
            <a:ext cx="9144000" cy="338554"/>
          </a:xfrm>
          <a:prstGeom prst="rect">
            <a:avLst/>
          </a:prstGeom>
          <a:noFill/>
        </p:spPr>
        <p:txBody>
          <a:bodyPr wrap="square" rtlCol="0">
            <a:spAutoFit/>
          </a:bodyPr>
          <a:lstStyle/>
          <a:p>
            <a:pPr algn="ctr"/>
            <a:r>
              <a:rPr lang="en-US" sz="1600" b="1" dirty="0" smtClean="0">
                <a:solidFill>
                  <a:schemeClr val="accent3"/>
                </a:solidFill>
                <a:latin typeface="+mj-lt"/>
              </a:rPr>
              <a:t>New Regional Medical Center</a:t>
            </a:r>
          </a:p>
        </p:txBody>
      </p:sp>
      <p:sp>
        <p:nvSpPr>
          <p:cNvPr id="28" name="TextBox 27"/>
          <p:cNvSpPr txBox="1"/>
          <p:nvPr/>
        </p:nvSpPr>
        <p:spPr>
          <a:xfrm>
            <a:off x="18288000" y="316468"/>
            <a:ext cx="9144000" cy="307777"/>
          </a:xfrm>
          <a:prstGeom prst="rect">
            <a:avLst/>
          </a:prstGeom>
          <a:noFill/>
        </p:spPr>
        <p:txBody>
          <a:bodyPr wrap="square" rtlCol="0">
            <a:spAutoFit/>
          </a:bodyPr>
          <a:lstStyle/>
          <a:p>
            <a:pPr algn="ctr"/>
            <a:r>
              <a:rPr lang="en-US" sz="1400" b="1" dirty="0" smtClean="0">
                <a:solidFill>
                  <a:schemeClr val="accent3"/>
                </a:solidFill>
                <a:latin typeface="+mj-lt"/>
              </a:rPr>
              <a:t>East Norriton, PA</a:t>
            </a:r>
            <a:endParaRPr lang="en-US" sz="1400" b="1" dirty="0">
              <a:solidFill>
                <a:schemeClr val="accent3"/>
              </a:solidFill>
              <a:latin typeface="+mj-lt"/>
            </a:endParaRPr>
          </a:p>
        </p:txBody>
      </p:sp>
      <p:sp>
        <p:nvSpPr>
          <p:cNvPr id="41" name="TextBox 40"/>
          <p:cNvSpPr txBox="1"/>
          <p:nvPr/>
        </p:nvSpPr>
        <p:spPr>
          <a:xfrm>
            <a:off x="9139911" y="85695"/>
            <a:ext cx="9144000" cy="461665"/>
          </a:xfrm>
          <a:prstGeom prst="rect">
            <a:avLst/>
          </a:prstGeom>
          <a:noFill/>
        </p:spPr>
        <p:txBody>
          <a:bodyPr wrap="square" rtlCol="0">
            <a:spAutoFit/>
          </a:bodyPr>
          <a:lstStyle/>
          <a:p>
            <a:pPr algn="ctr"/>
            <a:r>
              <a:rPr lang="en-US" sz="2400" b="1" dirty="0" smtClean="0">
                <a:solidFill>
                  <a:schemeClr val="bg1"/>
                </a:solidFill>
                <a:latin typeface="+mj-lt"/>
              </a:rPr>
              <a:t>Construction</a:t>
            </a:r>
          </a:p>
        </p:txBody>
      </p:sp>
      <p:grpSp>
        <p:nvGrpSpPr>
          <p:cNvPr id="36" name="Group 35"/>
          <p:cNvGrpSpPr/>
          <p:nvPr/>
        </p:nvGrpSpPr>
        <p:grpSpPr>
          <a:xfrm>
            <a:off x="2590800" y="-38100"/>
            <a:ext cx="3962400" cy="723900"/>
            <a:chOff x="2590800" y="-38100"/>
            <a:chExt cx="3962400" cy="723900"/>
          </a:xfrm>
        </p:grpSpPr>
        <p:sp>
          <p:nvSpPr>
            <p:cNvPr id="42" name="Rectangle 41"/>
            <p:cNvSpPr/>
            <p:nvPr/>
          </p:nvSpPr>
          <p:spPr>
            <a:xfrm>
              <a:off x="2590800" y="-38100"/>
              <a:ext cx="3962400" cy="723900"/>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5" descr="F:\AE Senior Thesis\Fall Semester\Reference Documents\Images\Logos\Gilbane Building Company.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61904" y="13542"/>
              <a:ext cx="1581496" cy="62061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E:\AE Senior Thesis\FINAL REPORT\998 - Background Research\EH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95800" y="14854"/>
              <a:ext cx="1958898" cy="579891"/>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10020301" y="931903"/>
            <a:ext cx="7391399" cy="53164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ectangle 38"/>
          <p:cNvSpPr/>
          <p:nvPr/>
        </p:nvSpPr>
        <p:spPr>
          <a:xfrm>
            <a:off x="890716" y="2209800"/>
            <a:ext cx="7338884" cy="1692771"/>
          </a:xfrm>
          <a:prstGeom prst="rect">
            <a:avLst/>
          </a:prstGeom>
        </p:spPr>
        <p:txBody>
          <a:bodyPr wrap="square">
            <a:spAutoFit/>
          </a:bodyPr>
          <a:lstStyle/>
          <a:p>
            <a:pPr algn="ctr"/>
            <a:r>
              <a:rPr lang="en-US" b="1" cap="small" dirty="0">
                <a:solidFill>
                  <a:schemeClr val="accent3"/>
                </a:solidFill>
                <a:latin typeface="+mj-lt"/>
              </a:rPr>
              <a:t>At each exchange point a thorough understanding is needed of who is involved, what software is involved, and what data needs to be exchanged (or can be exchanged) and what the data will be used for.”</a:t>
            </a:r>
            <a:r>
              <a:rPr lang="en-US" sz="1800" b="1" i="1" cap="small" dirty="0">
                <a:solidFill>
                  <a:schemeClr val="accent3"/>
                </a:solidFill>
                <a:latin typeface="+mj-lt"/>
              </a:rPr>
              <a:t> </a:t>
            </a:r>
            <a:endParaRPr lang="en-US" sz="1800" b="1" i="1" cap="small" dirty="0" smtClean="0">
              <a:solidFill>
                <a:schemeClr val="accent3"/>
              </a:solidFill>
              <a:latin typeface="+mj-lt"/>
            </a:endParaRPr>
          </a:p>
          <a:p>
            <a:pPr algn="ctr"/>
            <a:r>
              <a:rPr lang="en-US" sz="1600" b="1" i="1" cap="small" dirty="0" smtClean="0">
                <a:solidFill>
                  <a:schemeClr val="accent3"/>
                </a:solidFill>
                <a:latin typeface="+mj-lt"/>
              </a:rPr>
              <a:t>Luke </a:t>
            </a:r>
            <a:r>
              <a:rPr lang="en-US" sz="1600" b="1" i="1" cap="small" dirty="0">
                <a:solidFill>
                  <a:schemeClr val="accent3"/>
                </a:solidFill>
                <a:latin typeface="+mj-lt"/>
              </a:rPr>
              <a:t>Faulkner, AISC Director of Information Technology Initiatives</a:t>
            </a:r>
          </a:p>
        </p:txBody>
      </p:sp>
    </p:spTree>
    <p:extLst>
      <p:ext uri="{BB962C8B-B14F-4D97-AF65-F5344CB8AC3E}">
        <p14:creationId xmlns:p14="http://schemas.microsoft.com/office/powerpoint/2010/main" val="14687476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24198378" y="647700"/>
            <a:ext cx="3254298" cy="6210300"/>
            <a:chOff x="24198378" y="647700"/>
            <a:chExt cx="3254298" cy="6210300"/>
          </a:xfrm>
        </p:grpSpPr>
        <p:sp>
          <p:nvSpPr>
            <p:cNvPr id="46" name="Rectangle 45"/>
            <p:cNvSpPr/>
            <p:nvPr/>
          </p:nvSpPr>
          <p:spPr>
            <a:xfrm>
              <a:off x="24198378" y="647700"/>
              <a:ext cx="3254298" cy="6210300"/>
            </a:xfrm>
            <a:prstGeom prst="rect">
              <a:avLst/>
            </a:prstGeom>
            <a:gradFill>
              <a:gsLst>
                <a:gs pos="22000">
                  <a:schemeClr val="bg1">
                    <a:alpha val="70000"/>
                    <a:lumMod val="93000"/>
                  </a:schemeClr>
                </a:gs>
                <a:gs pos="100000">
                  <a:schemeClr val="bg1">
                    <a:lumMod val="75000"/>
                    <a:alpha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24231600" y="1464324"/>
              <a:ext cx="2720898" cy="307777"/>
            </a:xfrm>
            <a:prstGeom prst="rect">
              <a:avLst/>
            </a:prstGeom>
            <a:noFill/>
          </p:spPr>
          <p:txBody>
            <a:bodyPr wrap="square" rtlCol="0">
              <a:spAutoFit/>
            </a:bodyPr>
            <a:lstStyle/>
            <a:p>
              <a:pPr algn="ctr"/>
              <a:r>
                <a:rPr lang="en-US" sz="1400" b="1" u="sng" dirty="0" smtClean="0">
                  <a:solidFill>
                    <a:schemeClr val="accent3"/>
                  </a:solidFill>
                  <a:latin typeface="+mj-lt"/>
                </a:rPr>
                <a:t>Presentation Outline</a:t>
              </a:r>
              <a:endParaRPr lang="en-US" sz="1400" b="1" u="sng" dirty="0">
                <a:solidFill>
                  <a:schemeClr val="accent3"/>
                </a:solidFill>
                <a:latin typeface="+mj-lt"/>
              </a:endParaRPr>
            </a:p>
          </p:txBody>
        </p:sp>
        <p:sp>
          <p:nvSpPr>
            <p:cNvPr id="48" name="TextBox 47"/>
            <p:cNvSpPr txBox="1"/>
            <p:nvPr/>
          </p:nvSpPr>
          <p:spPr>
            <a:xfrm>
              <a:off x="24384000" y="1820499"/>
              <a:ext cx="2895600" cy="3647152"/>
            </a:xfrm>
            <a:prstGeom prst="rect">
              <a:avLst/>
            </a:prstGeom>
            <a:noFill/>
          </p:spPr>
          <p:txBody>
            <a:bodyPr wrap="square" rtlCol="0">
              <a:spAutoFit/>
            </a:bodyPr>
            <a:lstStyle/>
            <a:p>
              <a:pPr marL="285750" indent="-285750">
                <a:buFont typeface="+mj-lt"/>
                <a:buAutoNum type="romanUcPeriod"/>
              </a:pPr>
              <a:r>
                <a:rPr lang="en-US" sz="1100" b="1" dirty="0" smtClean="0">
                  <a:solidFill>
                    <a:schemeClr val="tx1">
                      <a:lumMod val="50000"/>
                      <a:lumOff val="50000"/>
                    </a:schemeClr>
                  </a:solidFill>
                  <a:latin typeface="+mj-lt"/>
                </a:rPr>
                <a:t>Project Background</a:t>
              </a:r>
            </a:p>
            <a:p>
              <a:pPr marL="285750" indent="-285750">
                <a:buFont typeface="+mj-lt"/>
                <a:buAutoNum type="romanUcPeriod"/>
              </a:pPr>
              <a:endParaRPr lang="en-US" sz="1100" b="1" dirty="0" smtClean="0">
                <a:solidFill>
                  <a:schemeClr val="accent3"/>
                </a:solidFill>
                <a:latin typeface="+mj-lt"/>
              </a:endParaRPr>
            </a:p>
            <a:p>
              <a:pPr marL="285750" indent="-285750">
                <a:buFont typeface="+mj-lt"/>
                <a:buAutoNum type="romanUcPeriod"/>
              </a:pPr>
              <a:r>
                <a:rPr lang="en-US" sz="1100" b="1" dirty="0" smtClean="0">
                  <a:solidFill>
                    <a:schemeClr val="accent3"/>
                  </a:solidFill>
                  <a:latin typeface="+mj-lt"/>
                </a:rPr>
                <a:t>VDC Implementation</a:t>
              </a:r>
            </a:p>
            <a:p>
              <a:pPr marL="742950" lvl="1" indent="-285750">
                <a:buFont typeface="+mj-lt"/>
                <a:buAutoNum type="romanUcPeriod"/>
              </a:pPr>
              <a:r>
                <a:rPr lang="en-US" sz="1100" b="1" dirty="0" smtClean="0">
                  <a:solidFill>
                    <a:schemeClr val="tx1">
                      <a:lumMod val="50000"/>
                      <a:lumOff val="50000"/>
                    </a:schemeClr>
                  </a:solidFill>
                  <a:latin typeface="+mj-lt"/>
                </a:rPr>
                <a:t>Design</a:t>
              </a:r>
            </a:p>
            <a:p>
              <a:pPr marL="1200150" lvl="2" indent="-285750">
                <a:buFont typeface="+mj-lt"/>
                <a:buAutoNum type="romanUcPeriod"/>
              </a:pPr>
              <a:r>
                <a:rPr lang="en-US" sz="1100" b="1" dirty="0" smtClean="0">
                  <a:solidFill>
                    <a:schemeClr val="tx1">
                      <a:lumMod val="50000"/>
                      <a:lumOff val="50000"/>
                    </a:schemeClr>
                  </a:solidFill>
                  <a:latin typeface="+mj-lt"/>
                </a:rPr>
                <a:t>Atrium Curtain Wall</a:t>
              </a:r>
            </a:p>
            <a:p>
              <a:pPr marL="1200150" lvl="2" indent="-285750">
                <a:buFont typeface="+mj-lt"/>
                <a:buAutoNum type="romanUcPeriod"/>
              </a:pPr>
              <a:r>
                <a:rPr lang="en-US" sz="1100" b="1" dirty="0" smtClean="0">
                  <a:solidFill>
                    <a:schemeClr val="tx1">
                      <a:lumMod val="50000"/>
                      <a:lumOff val="50000"/>
                    </a:schemeClr>
                  </a:solidFill>
                  <a:latin typeface="+mj-lt"/>
                </a:rPr>
                <a:t>Pour Strip System</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Preconstruction</a:t>
              </a:r>
            </a:p>
            <a:p>
              <a:pPr marL="1200150" lvl="2" indent="-285750">
                <a:buFont typeface="+mj-lt"/>
                <a:buAutoNum type="romanUcPeriod"/>
              </a:pPr>
              <a:r>
                <a:rPr lang="en-US" sz="1100" b="1" dirty="0" smtClean="0">
                  <a:solidFill>
                    <a:schemeClr val="tx1">
                      <a:lumMod val="50000"/>
                      <a:lumOff val="50000"/>
                    </a:schemeClr>
                  </a:solidFill>
                  <a:latin typeface="+mj-lt"/>
                </a:rPr>
                <a:t>3D QTO &amp; Estimating</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accent3"/>
                  </a:solidFill>
                  <a:latin typeface="+mj-lt"/>
                </a:rPr>
                <a:t>Construction</a:t>
              </a:r>
            </a:p>
            <a:p>
              <a:pPr marL="1200150" lvl="2" indent="-285750">
                <a:buFont typeface="+mj-lt"/>
                <a:buAutoNum type="romanUcPeriod"/>
              </a:pPr>
              <a:r>
                <a:rPr lang="en-US" sz="1100" b="1" dirty="0" smtClean="0">
                  <a:solidFill>
                    <a:schemeClr val="accent3"/>
                  </a:solidFill>
                  <a:latin typeface="+mj-lt"/>
                </a:rPr>
                <a:t>Steel Trending</a:t>
              </a:r>
            </a:p>
            <a:p>
              <a:pPr marL="1200150" lvl="2" indent="-285750">
                <a:buFont typeface="+mj-lt"/>
                <a:buAutoNum type="romanUcPeriod"/>
              </a:pPr>
              <a:r>
                <a:rPr lang="en-US" sz="1100" b="1" dirty="0" smtClean="0">
                  <a:solidFill>
                    <a:schemeClr val="tx1">
                      <a:lumMod val="50000"/>
                      <a:lumOff val="50000"/>
                    </a:schemeClr>
                  </a:solidFill>
                  <a:latin typeface="+mj-lt"/>
                </a:rPr>
                <a:t>Crane Logistics</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Turnover</a:t>
              </a:r>
            </a:p>
            <a:p>
              <a:pPr marL="1200150" lvl="2" indent="-285750">
                <a:buFont typeface="+mj-lt"/>
                <a:buAutoNum type="romanUcPeriod"/>
              </a:pPr>
              <a:r>
                <a:rPr lang="en-US" sz="1100" b="1" dirty="0" smtClean="0">
                  <a:solidFill>
                    <a:schemeClr val="tx1">
                      <a:lumMod val="50000"/>
                      <a:lumOff val="50000"/>
                    </a:schemeClr>
                  </a:solidFill>
                  <a:latin typeface="+mj-lt"/>
                </a:rPr>
                <a:t>FM Documentation</a:t>
              </a:r>
            </a:p>
            <a:p>
              <a:pPr marL="1200150" lvl="2" indent="-285750">
                <a:buFont typeface="+mj-lt"/>
                <a:buAutoNum type="romanUcPeriod"/>
              </a:pPr>
              <a:r>
                <a:rPr lang="en-US" sz="1100" b="1" dirty="0" smtClean="0">
                  <a:solidFill>
                    <a:schemeClr val="tx1">
                      <a:lumMod val="50000"/>
                      <a:lumOff val="50000"/>
                    </a:schemeClr>
                  </a:solidFill>
                  <a:latin typeface="+mj-lt"/>
                </a:rPr>
                <a:t>FM Interact</a:t>
              </a:r>
            </a:p>
            <a:p>
              <a:pPr marL="285750" indent="-285750">
                <a:buFont typeface="+mj-lt"/>
                <a:buAutoNum type="romanUcPeriod"/>
              </a:pPr>
              <a:endParaRPr lang="en-US" sz="1100" b="1" dirty="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Recommendations</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Acknowledgements</a:t>
              </a:r>
            </a:p>
          </p:txBody>
        </p:sp>
      </p:grpSp>
      <p:sp>
        <p:nvSpPr>
          <p:cNvPr id="5" name="Rectangle 4"/>
          <p:cNvSpPr/>
          <p:nvPr/>
        </p:nvSpPr>
        <p:spPr>
          <a:xfrm>
            <a:off x="9166302" y="-1371600"/>
            <a:ext cx="9144000" cy="12954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22302" y="-1371600"/>
            <a:ext cx="9144000" cy="12954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8" name="Rectangle 7"/>
          <p:cNvSpPr/>
          <p:nvPr/>
        </p:nvSpPr>
        <p:spPr>
          <a:xfrm>
            <a:off x="18299151" y="-1371600"/>
            <a:ext cx="9144000" cy="12954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 name="TextBox 1"/>
          <p:cNvSpPr txBox="1"/>
          <p:nvPr/>
        </p:nvSpPr>
        <p:spPr>
          <a:xfrm>
            <a:off x="-31583" y="1000841"/>
            <a:ext cx="9144000" cy="369332"/>
          </a:xfrm>
          <a:prstGeom prst="rect">
            <a:avLst/>
          </a:prstGeom>
          <a:noFill/>
        </p:spPr>
        <p:txBody>
          <a:bodyPr wrap="square" rtlCol="0">
            <a:spAutoFit/>
          </a:bodyPr>
          <a:lstStyle/>
          <a:p>
            <a:pPr algn="ctr"/>
            <a:r>
              <a:rPr lang="en-US" sz="1800" b="1" dirty="0" smtClean="0">
                <a:solidFill>
                  <a:schemeClr val="accent3"/>
                </a:solidFill>
                <a:latin typeface="+mj-lt"/>
              </a:rPr>
              <a:t>Steel Trending</a:t>
            </a:r>
            <a:endParaRPr lang="en-US" sz="1800" b="1" dirty="0">
              <a:solidFill>
                <a:schemeClr val="accent3"/>
              </a:solidFill>
              <a:latin typeface="+mj-lt"/>
            </a:endParaRPr>
          </a:p>
        </p:txBody>
      </p:sp>
      <p:sp>
        <p:nvSpPr>
          <p:cNvPr id="4" name="Rectangle 3"/>
          <p:cNvSpPr/>
          <p:nvPr/>
        </p:nvSpPr>
        <p:spPr>
          <a:xfrm>
            <a:off x="0" y="-38100"/>
            <a:ext cx="27432000" cy="723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p:cNvSpPr/>
          <p:nvPr/>
        </p:nvSpPr>
        <p:spPr>
          <a:xfrm>
            <a:off x="0" y="6515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accent3"/>
                </a:solidFill>
              </a:rPr>
              <a:t>Brian J. Nahas [Construction </a:t>
            </a:r>
            <a:r>
              <a:rPr lang="en-US" sz="1400" b="1" dirty="0" smtClean="0">
                <a:solidFill>
                  <a:schemeClr val="accent3"/>
                </a:solidFill>
              </a:rPr>
              <a:t>Management Option]</a:t>
            </a:r>
            <a:endParaRPr lang="en-US" sz="1400" b="1" dirty="0">
              <a:solidFill>
                <a:schemeClr val="accent3"/>
              </a:solidFill>
            </a:endParaRPr>
          </a:p>
        </p:txBody>
      </p:sp>
      <p:grpSp>
        <p:nvGrpSpPr>
          <p:cNvPr id="15" name="Group 14"/>
          <p:cNvGrpSpPr/>
          <p:nvPr/>
        </p:nvGrpSpPr>
        <p:grpSpPr>
          <a:xfrm rot="16200000">
            <a:off x="26516110" y="5815549"/>
            <a:ext cx="571500" cy="568520"/>
            <a:chOff x="8305800" y="685800"/>
            <a:chExt cx="762000" cy="758026"/>
          </a:xfrm>
        </p:grpSpPr>
        <p:sp>
          <p:nvSpPr>
            <p:cNvPr id="12" name="Rectangle 11"/>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304800" y="5814059"/>
            <a:ext cx="571500" cy="568520"/>
            <a:chOff x="8305800" y="685800"/>
            <a:chExt cx="762000" cy="758026"/>
          </a:xfrm>
        </p:grpSpPr>
        <p:sp>
          <p:nvSpPr>
            <p:cNvPr id="17" name="Rectangle 16"/>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p:cNvPicPr/>
          <p:nvPr/>
        </p:nvPicPr>
        <p:blipFill rotWithShape="1">
          <a:blip r:embed="rId2" cstate="print">
            <a:extLst>
              <a:ext uri="{BEBA8EAE-BF5A-486C-A8C5-ECC9F3942E4B}">
                <a14:imgProps xmlns:a14="http://schemas.microsoft.com/office/drawing/2010/main">
                  <a14:imgLayer r:embed="rId3">
                    <a14:imgEffect>
                      <a14:backgroundRemoval t="0" b="100000" l="0" r="100000">
                        <a14:backgroundMark x1="8074" y1="88456" x2="8074" y2="88456"/>
                        <a14:backgroundMark x1="27542" y1="90756" x2="27542" y2="90756"/>
                        <a14:backgroundMark x1="0" y1="77851" x2="17398" y2="86110"/>
                      </a14:backgroundRemoval>
                    </a14:imgEffect>
                  </a14:imgLayer>
                </a14:imgProps>
              </a:ext>
              <a:ext uri="{28A0092B-C50C-407E-A947-70E740481C1C}">
                <a14:useLocalDpi xmlns:a14="http://schemas.microsoft.com/office/drawing/2010/main"/>
              </a:ext>
            </a:extLst>
          </a:blip>
          <a:srcRect/>
          <a:stretch/>
        </p:blipFill>
        <p:spPr bwMode="auto">
          <a:xfrm>
            <a:off x="25069800" y="-2165"/>
            <a:ext cx="2362200" cy="114516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1" name="Rectangle 30"/>
          <p:cNvSpPr/>
          <p:nvPr/>
        </p:nvSpPr>
        <p:spPr>
          <a:xfrm>
            <a:off x="9147531" y="-76200"/>
            <a:ext cx="9144000" cy="76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8288000" y="9503"/>
            <a:ext cx="9144000" cy="338554"/>
          </a:xfrm>
          <a:prstGeom prst="rect">
            <a:avLst/>
          </a:prstGeom>
          <a:noFill/>
        </p:spPr>
        <p:txBody>
          <a:bodyPr wrap="square" rtlCol="0">
            <a:spAutoFit/>
          </a:bodyPr>
          <a:lstStyle/>
          <a:p>
            <a:pPr algn="ctr"/>
            <a:r>
              <a:rPr lang="en-US" sz="1600" b="1" dirty="0" smtClean="0">
                <a:solidFill>
                  <a:schemeClr val="accent3"/>
                </a:solidFill>
                <a:latin typeface="+mj-lt"/>
              </a:rPr>
              <a:t>New Regional Medical Center</a:t>
            </a:r>
          </a:p>
        </p:txBody>
      </p:sp>
      <p:sp>
        <p:nvSpPr>
          <p:cNvPr id="28" name="TextBox 27"/>
          <p:cNvSpPr txBox="1"/>
          <p:nvPr/>
        </p:nvSpPr>
        <p:spPr>
          <a:xfrm>
            <a:off x="18288000" y="316468"/>
            <a:ext cx="9144000" cy="307777"/>
          </a:xfrm>
          <a:prstGeom prst="rect">
            <a:avLst/>
          </a:prstGeom>
          <a:noFill/>
        </p:spPr>
        <p:txBody>
          <a:bodyPr wrap="square" rtlCol="0">
            <a:spAutoFit/>
          </a:bodyPr>
          <a:lstStyle/>
          <a:p>
            <a:pPr algn="ctr"/>
            <a:r>
              <a:rPr lang="en-US" sz="1400" b="1" dirty="0" smtClean="0">
                <a:solidFill>
                  <a:schemeClr val="accent3"/>
                </a:solidFill>
                <a:latin typeface="+mj-lt"/>
              </a:rPr>
              <a:t>East Norriton, PA</a:t>
            </a:r>
            <a:endParaRPr lang="en-US" sz="1400" b="1" dirty="0">
              <a:solidFill>
                <a:schemeClr val="accent3"/>
              </a:solidFill>
              <a:latin typeface="+mj-lt"/>
            </a:endParaRPr>
          </a:p>
        </p:txBody>
      </p:sp>
      <p:sp>
        <p:nvSpPr>
          <p:cNvPr id="38" name="TextBox 37"/>
          <p:cNvSpPr txBox="1"/>
          <p:nvPr/>
        </p:nvSpPr>
        <p:spPr>
          <a:xfrm>
            <a:off x="867019" y="1590976"/>
            <a:ext cx="7292898" cy="369332"/>
          </a:xfrm>
          <a:prstGeom prst="rect">
            <a:avLst/>
          </a:prstGeom>
          <a:noFill/>
        </p:spPr>
        <p:txBody>
          <a:bodyPr wrap="square" rtlCol="0">
            <a:spAutoFit/>
          </a:bodyPr>
          <a:lstStyle/>
          <a:p>
            <a:pPr marL="285750" indent="-285750">
              <a:buFont typeface="Arial" pitchFamily="34" charset="0"/>
              <a:buChar char="•"/>
            </a:pPr>
            <a:r>
              <a:rPr lang="en-US" sz="1800" dirty="0" smtClean="0">
                <a:solidFill>
                  <a:schemeClr val="accent3"/>
                </a:solidFill>
                <a:latin typeface="+mj-lt"/>
              </a:rPr>
              <a:t>Revit data to Excel Pivot Table &amp; Chart</a:t>
            </a:r>
            <a:endParaRPr lang="en-US" sz="1800" dirty="0">
              <a:solidFill>
                <a:schemeClr val="accent3"/>
              </a:solidFill>
              <a:latin typeface="+mj-lt"/>
            </a:endParaRPr>
          </a:p>
        </p:txBody>
      </p:sp>
      <p:graphicFrame>
        <p:nvGraphicFramePr>
          <p:cNvPr id="40" name="Chart 39"/>
          <p:cNvGraphicFramePr>
            <a:graphicFrameLocks/>
          </p:cNvGraphicFramePr>
          <p:nvPr>
            <p:extLst>
              <p:ext uri="{D42A27DB-BD31-4B8C-83A1-F6EECF244321}">
                <p14:modId xmlns:p14="http://schemas.microsoft.com/office/powerpoint/2010/main" val="4052523728"/>
              </p:ext>
            </p:extLst>
          </p:nvPr>
        </p:nvGraphicFramePr>
        <p:xfrm>
          <a:off x="9842712" y="929824"/>
          <a:ext cx="7988088" cy="5169984"/>
        </p:xfrm>
        <a:graphic>
          <a:graphicData uri="http://schemas.openxmlformats.org/drawingml/2006/chart">
            <c:chart xmlns:c="http://schemas.openxmlformats.org/drawingml/2006/chart" xmlns:r="http://schemas.openxmlformats.org/officeDocument/2006/relationships" r:id="rId4"/>
          </a:graphicData>
        </a:graphic>
      </p:graphicFrame>
      <p:sp>
        <p:nvSpPr>
          <p:cNvPr id="41" name="TextBox 40"/>
          <p:cNvSpPr txBox="1"/>
          <p:nvPr/>
        </p:nvSpPr>
        <p:spPr>
          <a:xfrm>
            <a:off x="9139911" y="85695"/>
            <a:ext cx="9144000" cy="461665"/>
          </a:xfrm>
          <a:prstGeom prst="rect">
            <a:avLst/>
          </a:prstGeom>
          <a:noFill/>
        </p:spPr>
        <p:txBody>
          <a:bodyPr wrap="square" rtlCol="0">
            <a:spAutoFit/>
          </a:bodyPr>
          <a:lstStyle/>
          <a:p>
            <a:pPr algn="ctr"/>
            <a:r>
              <a:rPr lang="en-US" sz="2400" b="1" dirty="0" smtClean="0">
                <a:solidFill>
                  <a:schemeClr val="bg1"/>
                </a:solidFill>
                <a:latin typeface="+mj-lt"/>
              </a:rPr>
              <a:t>Construction</a:t>
            </a:r>
          </a:p>
        </p:txBody>
      </p:sp>
      <p:grpSp>
        <p:nvGrpSpPr>
          <p:cNvPr id="36" name="Group 35"/>
          <p:cNvGrpSpPr/>
          <p:nvPr/>
        </p:nvGrpSpPr>
        <p:grpSpPr>
          <a:xfrm>
            <a:off x="2590800" y="-38100"/>
            <a:ext cx="3962400" cy="723900"/>
            <a:chOff x="2590800" y="-38100"/>
            <a:chExt cx="3962400" cy="723900"/>
          </a:xfrm>
        </p:grpSpPr>
        <p:sp>
          <p:nvSpPr>
            <p:cNvPr id="42" name="Rectangle 41"/>
            <p:cNvSpPr/>
            <p:nvPr/>
          </p:nvSpPr>
          <p:spPr>
            <a:xfrm>
              <a:off x="2590800" y="-38100"/>
              <a:ext cx="3962400" cy="723900"/>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5" descr="F:\AE Senior Thesis\Fall Semester\Reference Documents\Images\Logos\Gilbane Building Company.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61904" y="13542"/>
              <a:ext cx="1581496" cy="62061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E:\AE Senior Thesis\FINAL REPORT\998 - Background Research\EHN.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95800" y="14854"/>
              <a:ext cx="1958898" cy="57989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Arrow Connector 38"/>
          <p:cNvCxnSpPr/>
          <p:nvPr/>
        </p:nvCxnSpPr>
        <p:spPr>
          <a:xfrm>
            <a:off x="10134600" y="1370173"/>
            <a:ext cx="2362200" cy="0"/>
          </a:xfrm>
          <a:prstGeom prst="straightConnector1">
            <a:avLst/>
          </a:prstGeom>
          <a:ln w="38100">
            <a:solidFill>
              <a:sysClr val="windowText" lastClr="0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12496800" y="1370173"/>
            <a:ext cx="2590800" cy="0"/>
          </a:xfrm>
          <a:prstGeom prst="straightConnector1">
            <a:avLst/>
          </a:prstGeom>
          <a:ln w="38100">
            <a:solidFill>
              <a:sysClr val="windowText" lastClr="0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15087600" y="1370173"/>
            <a:ext cx="2590800" cy="0"/>
          </a:xfrm>
          <a:prstGeom prst="straightConnector1">
            <a:avLst/>
          </a:prstGeom>
          <a:ln w="38100">
            <a:solidFill>
              <a:sysClr val="windowText" lastClr="0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1" name="TextBox 5"/>
          <p:cNvSpPr txBox="1"/>
          <p:nvPr/>
        </p:nvSpPr>
        <p:spPr>
          <a:xfrm>
            <a:off x="9829800" y="1439635"/>
            <a:ext cx="3075215" cy="3129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400" b="1" dirty="0"/>
              <a:t>Column</a:t>
            </a:r>
            <a:r>
              <a:rPr lang="en-US" sz="1400" b="1" baseline="0" dirty="0"/>
              <a:t> Splice [Lift 1]</a:t>
            </a:r>
            <a:endParaRPr lang="en-US" sz="1400" b="1" dirty="0"/>
          </a:p>
        </p:txBody>
      </p:sp>
      <p:sp>
        <p:nvSpPr>
          <p:cNvPr id="52" name="TextBox 6"/>
          <p:cNvSpPr txBox="1"/>
          <p:nvPr/>
        </p:nvSpPr>
        <p:spPr>
          <a:xfrm>
            <a:off x="12393385" y="1439635"/>
            <a:ext cx="3075215" cy="3129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400" b="1" dirty="0"/>
              <a:t>Column</a:t>
            </a:r>
            <a:r>
              <a:rPr lang="en-US" sz="1400" b="1" baseline="0" dirty="0"/>
              <a:t> Splice [Lift 2]</a:t>
            </a:r>
            <a:endParaRPr lang="en-US" sz="1400" b="1" dirty="0"/>
          </a:p>
        </p:txBody>
      </p:sp>
      <p:sp>
        <p:nvSpPr>
          <p:cNvPr id="53" name="TextBox 7"/>
          <p:cNvSpPr txBox="1"/>
          <p:nvPr/>
        </p:nvSpPr>
        <p:spPr>
          <a:xfrm>
            <a:off x="14907985" y="1430560"/>
            <a:ext cx="3075215" cy="3129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400" b="1" dirty="0"/>
              <a:t>Column</a:t>
            </a:r>
            <a:r>
              <a:rPr lang="en-US" sz="1400" b="1" baseline="0" dirty="0"/>
              <a:t> Splice [Lift 3]</a:t>
            </a:r>
            <a:endParaRPr lang="en-US" sz="1400" b="1" dirty="0"/>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2233777"/>
            <a:ext cx="6315075" cy="40074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2972562"/>
            <a:ext cx="8534400" cy="995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64400" y="1208431"/>
            <a:ext cx="3257550"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07016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24198378" y="647700"/>
            <a:ext cx="3254298" cy="6210300"/>
            <a:chOff x="24198378" y="647700"/>
            <a:chExt cx="3254298" cy="6210300"/>
          </a:xfrm>
        </p:grpSpPr>
        <p:sp>
          <p:nvSpPr>
            <p:cNvPr id="47" name="Rectangle 46"/>
            <p:cNvSpPr/>
            <p:nvPr/>
          </p:nvSpPr>
          <p:spPr>
            <a:xfrm>
              <a:off x="24198378" y="647700"/>
              <a:ext cx="3254298" cy="6210300"/>
            </a:xfrm>
            <a:prstGeom prst="rect">
              <a:avLst/>
            </a:prstGeom>
            <a:gradFill>
              <a:gsLst>
                <a:gs pos="22000">
                  <a:schemeClr val="bg1">
                    <a:alpha val="70000"/>
                    <a:lumMod val="93000"/>
                  </a:schemeClr>
                </a:gs>
                <a:gs pos="100000">
                  <a:schemeClr val="bg1">
                    <a:lumMod val="75000"/>
                    <a:alpha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a:off x="24231600" y="1464324"/>
              <a:ext cx="2720898" cy="307777"/>
            </a:xfrm>
            <a:prstGeom prst="rect">
              <a:avLst/>
            </a:prstGeom>
            <a:noFill/>
          </p:spPr>
          <p:txBody>
            <a:bodyPr wrap="square" rtlCol="0">
              <a:spAutoFit/>
            </a:bodyPr>
            <a:lstStyle/>
            <a:p>
              <a:pPr algn="ctr"/>
              <a:r>
                <a:rPr lang="en-US" sz="1400" b="1" u="sng" dirty="0" smtClean="0">
                  <a:solidFill>
                    <a:schemeClr val="accent3"/>
                  </a:solidFill>
                  <a:latin typeface="+mj-lt"/>
                </a:rPr>
                <a:t>Presentation Outline</a:t>
              </a:r>
              <a:endParaRPr lang="en-US" sz="1400" b="1" u="sng" dirty="0">
                <a:solidFill>
                  <a:schemeClr val="accent3"/>
                </a:solidFill>
                <a:latin typeface="+mj-lt"/>
              </a:endParaRPr>
            </a:p>
          </p:txBody>
        </p:sp>
        <p:sp>
          <p:nvSpPr>
            <p:cNvPr id="49" name="TextBox 48"/>
            <p:cNvSpPr txBox="1"/>
            <p:nvPr/>
          </p:nvSpPr>
          <p:spPr>
            <a:xfrm>
              <a:off x="24384000" y="1820499"/>
              <a:ext cx="2895600" cy="3647152"/>
            </a:xfrm>
            <a:prstGeom prst="rect">
              <a:avLst/>
            </a:prstGeom>
            <a:noFill/>
          </p:spPr>
          <p:txBody>
            <a:bodyPr wrap="square" rtlCol="0">
              <a:spAutoFit/>
            </a:bodyPr>
            <a:lstStyle/>
            <a:p>
              <a:pPr marL="285750" indent="-285750">
                <a:buFont typeface="+mj-lt"/>
                <a:buAutoNum type="romanUcPeriod"/>
              </a:pPr>
              <a:r>
                <a:rPr lang="en-US" sz="1100" b="1" dirty="0" smtClean="0">
                  <a:solidFill>
                    <a:schemeClr val="tx1">
                      <a:lumMod val="50000"/>
                      <a:lumOff val="50000"/>
                    </a:schemeClr>
                  </a:solidFill>
                  <a:latin typeface="+mj-lt"/>
                </a:rPr>
                <a:t>Project Background</a:t>
              </a:r>
            </a:p>
            <a:p>
              <a:pPr marL="285750" indent="-285750">
                <a:buFont typeface="+mj-lt"/>
                <a:buAutoNum type="romanUcPeriod"/>
              </a:pPr>
              <a:endParaRPr lang="en-US" sz="1100" b="1" dirty="0" smtClean="0">
                <a:solidFill>
                  <a:schemeClr val="accent3"/>
                </a:solidFill>
                <a:latin typeface="+mj-lt"/>
              </a:endParaRPr>
            </a:p>
            <a:p>
              <a:pPr marL="285750" indent="-285750">
                <a:buFont typeface="+mj-lt"/>
                <a:buAutoNum type="romanUcPeriod"/>
              </a:pPr>
              <a:r>
                <a:rPr lang="en-US" sz="1100" b="1" dirty="0" smtClean="0">
                  <a:solidFill>
                    <a:schemeClr val="accent3"/>
                  </a:solidFill>
                  <a:latin typeface="+mj-lt"/>
                </a:rPr>
                <a:t>VDC Implementation</a:t>
              </a:r>
            </a:p>
            <a:p>
              <a:pPr marL="742950" lvl="1" indent="-285750">
                <a:buFont typeface="+mj-lt"/>
                <a:buAutoNum type="romanUcPeriod"/>
              </a:pPr>
              <a:r>
                <a:rPr lang="en-US" sz="1100" b="1" dirty="0" smtClean="0">
                  <a:solidFill>
                    <a:schemeClr val="tx1">
                      <a:lumMod val="50000"/>
                      <a:lumOff val="50000"/>
                    </a:schemeClr>
                  </a:solidFill>
                  <a:latin typeface="+mj-lt"/>
                </a:rPr>
                <a:t>Design</a:t>
              </a:r>
            </a:p>
            <a:p>
              <a:pPr marL="1200150" lvl="2" indent="-285750">
                <a:buFont typeface="+mj-lt"/>
                <a:buAutoNum type="romanUcPeriod"/>
              </a:pPr>
              <a:r>
                <a:rPr lang="en-US" sz="1100" b="1" dirty="0" smtClean="0">
                  <a:solidFill>
                    <a:schemeClr val="tx1">
                      <a:lumMod val="50000"/>
                      <a:lumOff val="50000"/>
                    </a:schemeClr>
                  </a:solidFill>
                  <a:latin typeface="+mj-lt"/>
                </a:rPr>
                <a:t>Atrium Curtain Wall</a:t>
              </a:r>
            </a:p>
            <a:p>
              <a:pPr marL="1200150" lvl="2" indent="-285750">
                <a:buFont typeface="+mj-lt"/>
                <a:buAutoNum type="romanUcPeriod"/>
              </a:pPr>
              <a:r>
                <a:rPr lang="en-US" sz="1100" b="1" dirty="0" smtClean="0">
                  <a:solidFill>
                    <a:schemeClr val="tx1">
                      <a:lumMod val="50000"/>
                      <a:lumOff val="50000"/>
                    </a:schemeClr>
                  </a:solidFill>
                  <a:latin typeface="+mj-lt"/>
                </a:rPr>
                <a:t>Pour Strip System</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Preconstruction</a:t>
              </a:r>
            </a:p>
            <a:p>
              <a:pPr marL="1200150" lvl="2" indent="-285750">
                <a:buFont typeface="+mj-lt"/>
                <a:buAutoNum type="romanUcPeriod"/>
              </a:pPr>
              <a:r>
                <a:rPr lang="en-US" sz="1100" b="1" dirty="0" smtClean="0">
                  <a:solidFill>
                    <a:schemeClr val="tx1">
                      <a:lumMod val="50000"/>
                      <a:lumOff val="50000"/>
                    </a:schemeClr>
                  </a:solidFill>
                  <a:latin typeface="+mj-lt"/>
                </a:rPr>
                <a:t>3D QTO &amp; Estimating</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accent3"/>
                  </a:solidFill>
                  <a:latin typeface="+mj-lt"/>
                </a:rPr>
                <a:t>Construction</a:t>
              </a:r>
            </a:p>
            <a:p>
              <a:pPr marL="1200150" lvl="2" indent="-285750">
                <a:buFont typeface="+mj-lt"/>
                <a:buAutoNum type="romanUcPeriod"/>
              </a:pPr>
              <a:r>
                <a:rPr lang="en-US" sz="1100" b="1" dirty="0" smtClean="0">
                  <a:solidFill>
                    <a:schemeClr val="accent3"/>
                  </a:solidFill>
                  <a:latin typeface="+mj-lt"/>
                </a:rPr>
                <a:t>Steel Trending</a:t>
              </a:r>
            </a:p>
            <a:p>
              <a:pPr marL="1200150" lvl="2" indent="-285750">
                <a:buFont typeface="+mj-lt"/>
                <a:buAutoNum type="romanUcPeriod"/>
              </a:pPr>
              <a:r>
                <a:rPr lang="en-US" sz="1100" b="1" dirty="0" smtClean="0">
                  <a:solidFill>
                    <a:schemeClr val="tx1">
                      <a:lumMod val="50000"/>
                      <a:lumOff val="50000"/>
                    </a:schemeClr>
                  </a:solidFill>
                  <a:latin typeface="+mj-lt"/>
                </a:rPr>
                <a:t>Crane Logistics</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Turnover</a:t>
              </a:r>
            </a:p>
            <a:p>
              <a:pPr marL="1200150" lvl="2" indent="-285750">
                <a:buFont typeface="+mj-lt"/>
                <a:buAutoNum type="romanUcPeriod"/>
              </a:pPr>
              <a:r>
                <a:rPr lang="en-US" sz="1100" b="1" dirty="0" smtClean="0">
                  <a:solidFill>
                    <a:schemeClr val="tx1">
                      <a:lumMod val="50000"/>
                      <a:lumOff val="50000"/>
                    </a:schemeClr>
                  </a:solidFill>
                  <a:latin typeface="+mj-lt"/>
                </a:rPr>
                <a:t>FM Documentation</a:t>
              </a:r>
            </a:p>
            <a:p>
              <a:pPr marL="1200150" lvl="2" indent="-285750">
                <a:buFont typeface="+mj-lt"/>
                <a:buAutoNum type="romanUcPeriod"/>
              </a:pPr>
              <a:r>
                <a:rPr lang="en-US" sz="1100" b="1" dirty="0" smtClean="0">
                  <a:solidFill>
                    <a:schemeClr val="tx1">
                      <a:lumMod val="50000"/>
                      <a:lumOff val="50000"/>
                    </a:schemeClr>
                  </a:solidFill>
                  <a:latin typeface="+mj-lt"/>
                </a:rPr>
                <a:t>FM Interact</a:t>
              </a:r>
            </a:p>
            <a:p>
              <a:pPr marL="285750" indent="-285750">
                <a:buFont typeface="+mj-lt"/>
                <a:buAutoNum type="romanUcPeriod"/>
              </a:pPr>
              <a:endParaRPr lang="en-US" sz="1100" b="1" dirty="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Recommendations</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Acknowledgements</a:t>
              </a:r>
            </a:p>
          </p:txBody>
        </p:sp>
      </p:grpSp>
      <p:sp>
        <p:nvSpPr>
          <p:cNvPr id="5" name="Rectangle 4"/>
          <p:cNvSpPr/>
          <p:nvPr/>
        </p:nvSpPr>
        <p:spPr>
          <a:xfrm>
            <a:off x="9166302" y="-1371600"/>
            <a:ext cx="9144000" cy="12954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22302" y="-1371600"/>
            <a:ext cx="9144000" cy="12954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8" name="Rectangle 7"/>
          <p:cNvSpPr/>
          <p:nvPr/>
        </p:nvSpPr>
        <p:spPr>
          <a:xfrm>
            <a:off x="18299151" y="-1371600"/>
            <a:ext cx="9144000" cy="12954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 name="TextBox 1"/>
          <p:cNvSpPr txBox="1"/>
          <p:nvPr/>
        </p:nvSpPr>
        <p:spPr>
          <a:xfrm>
            <a:off x="-38100" y="1000841"/>
            <a:ext cx="9144000" cy="369332"/>
          </a:xfrm>
          <a:prstGeom prst="rect">
            <a:avLst/>
          </a:prstGeom>
          <a:noFill/>
        </p:spPr>
        <p:txBody>
          <a:bodyPr wrap="square" rtlCol="0">
            <a:spAutoFit/>
          </a:bodyPr>
          <a:lstStyle/>
          <a:p>
            <a:pPr algn="ctr"/>
            <a:r>
              <a:rPr lang="en-US" sz="1800" b="1" dirty="0" smtClean="0">
                <a:solidFill>
                  <a:schemeClr val="accent3"/>
                </a:solidFill>
                <a:latin typeface="+mj-lt"/>
              </a:rPr>
              <a:t>Steel Trending</a:t>
            </a:r>
            <a:endParaRPr lang="en-US" sz="1800" b="1" dirty="0">
              <a:solidFill>
                <a:schemeClr val="accent3"/>
              </a:solidFill>
              <a:latin typeface="+mj-lt"/>
            </a:endParaRPr>
          </a:p>
        </p:txBody>
      </p:sp>
      <p:sp>
        <p:nvSpPr>
          <p:cNvPr id="4" name="Rectangle 3"/>
          <p:cNvSpPr/>
          <p:nvPr/>
        </p:nvSpPr>
        <p:spPr>
          <a:xfrm>
            <a:off x="0" y="-38100"/>
            <a:ext cx="27432000" cy="723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p:cNvSpPr/>
          <p:nvPr/>
        </p:nvSpPr>
        <p:spPr>
          <a:xfrm>
            <a:off x="0" y="6515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accent3"/>
                </a:solidFill>
              </a:rPr>
              <a:t>Brian J. Nahas [Construction </a:t>
            </a:r>
            <a:r>
              <a:rPr lang="en-US" sz="1400" b="1" dirty="0" smtClean="0">
                <a:solidFill>
                  <a:schemeClr val="accent3"/>
                </a:solidFill>
              </a:rPr>
              <a:t>Management Option]</a:t>
            </a:r>
            <a:endParaRPr lang="en-US" sz="1400" b="1" dirty="0">
              <a:solidFill>
                <a:schemeClr val="accent3"/>
              </a:solidFill>
            </a:endParaRPr>
          </a:p>
        </p:txBody>
      </p:sp>
      <p:grpSp>
        <p:nvGrpSpPr>
          <p:cNvPr id="15" name="Group 14"/>
          <p:cNvGrpSpPr/>
          <p:nvPr/>
        </p:nvGrpSpPr>
        <p:grpSpPr>
          <a:xfrm rot="16200000">
            <a:off x="26516110" y="5815549"/>
            <a:ext cx="571500" cy="568520"/>
            <a:chOff x="8305800" y="685800"/>
            <a:chExt cx="762000" cy="758026"/>
          </a:xfrm>
        </p:grpSpPr>
        <p:sp>
          <p:nvSpPr>
            <p:cNvPr id="12" name="Rectangle 11"/>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304800" y="5814059"/>
            <a:ext cx="571500" cy="568520"/>
            <a:chOff x="8305800" y="685800"/>
            <a:chExt cx="762000" cy="758026"/>
          </a:xfrm>
        </p:grpSpPr>
        <p:sp>
          <p:nvSpPr>
            <p:cNvPr id="17" name="Rectangle 16"/>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p:cNvPicPr/>
          <p:nvPr/>
        </p:nvPicPr>
        <p:blipFill rotWithShape="1">
          <a:blip r:embed="rId3" cstate="print">
            <a:extLst>
              <a:ext uri="{BEBA8EAE-BF5A-486C-A8C5-ECC9F3942E4B}">
                <a14:imgProps xmlns:a14="http://schemas.microsoft.com/office/drawing/2010/main">
                  <a14:imgLayer r:embed="rId4">
                    <a14:imgEffect>
                      <a14:backgroundRemoval t="0" b="100000" l="0" r="100000">
                        <a14:backgroundMark x1="8074" y1="88456" x2="8074" y2="88456"/>
                        <a14:backgroundMark x1="27542" y1="90756" x2="27542" y2="90756"/>
                        <a14:backgroundMark x1="0" y1="77851" x2="17398" y2="86110"/>
                      </a14:backgroundRemoval>
                    </a14:imgEffect>
                  </a14:imgLayer>
                </a14:imgProps>
              </a:ext>
              <a:ext uri="{28A0092B-C50C-407E-A947-70E740481C1C}">
                <a14:useLocalDpi xmlns:a14="http://schemas.microsoft.com/office/drawing/2010/main"/>
              </a:ext>
            </a:extLst>
          </a:blip>
          <a:srcRect/>
          <a:stretch/>
        </p:blipFill>
        <p:spPr bwMode="auto">
          <a:xfrm>
            <a:off x="25069800" y="-2165"/>
            <a:ext cx="2362200" cy="114516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1" name="Rectangle 30"/>
          <p:cNvSpPr/>
          <p:nvPr/>
        </p:nvSpPr>
        <p:spPr>
          <a:xfrm>
            <a:off x="9147531" y="-76200"/>
            <a:ext cx="9144000" cy="76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8288000" y="9503"/>
            <a:ext cx="9144000" cy="338554"/>
          </a:xfrm>
          <a:prstGeom prst="rect">
            <a:avLst/>
          </a:prstGeom>
          <a:noFill/>
        </p:spPr>
        <p:txBody>
          <a:bodyPr wrap="square" rtlCol="0">
            <a:spAutoFit/>
          </a:bodyPr>
          <a:lstStyle/>
          <a:p>
            <a:pPr algn="ctr"/>
            <a:r>
              <a:rPr lang="en-US" sz="1600" b="1" dirty="0" smtClean="0">
                <a:solidFill>
                  <a:schemeClr val="accent3"/>
                </a:solidFill>
                <a:latin typeface="+mj-lt"/>
              </a:rPr>
              <a:t>New Regional Medical Center</a:t>
            </a:r>
          </a:p>
        </p:txBody>
      </p:sp>
      <p:sp>
        <p:nvSpPr>
          <p:cNvPr id="28" name="TextBox 27"/>
          <p:cNvSpPr txBox="1"/>
          <p:nvPr/>
        </p:nvSpPr>
        <p:spPr>
          <a:xfrm>
            <a:off x="18288000" y="316468"/>
            <a:ext cx="9144000" cy="307777"/>
          </a:xfrm>
          <a:prstGeom prst="rect">
            <a:avLst/>
          </a:prstGeom>
          <a:noFill/>
        </p:spPr>
        <p:txBody>
          <a:bodyPr wrap="square" rtlCol="0">
            <a:spAutoFit/>
          </a:bodyPr>
          <a:lstStyle/>
          <a:p>
            <a:pPr algn="ctr"/>
            <a:r>
              <a:rPr lang="en-US" sz="1400" b="1" dirty="0" smtClean="0">
                <a:solidFill>
                  <a:schemeClr val="accent3"/>
                </a:solidFill>
                <a:latin typeface="+mj-lt"/>
              </a:rPr>
              <a:t>East Norriton, PA</a:t>
            </a:r>
            <a:endParaRPr lang="en-US" sz="1400" b="1" dirty="0">
              <a:solidFill>
                <a:schemeClr val="accent3"/>
              </a:solidFill>
              <a:latin typeface="+mj-lt"/>
            </a:endParaRPr>
          </a:p>
        </p:txBody>
      </p:sp>
      <p:sp>
        <p:nvSpPr>
          <p:cNvPr id="41" name="TextBox 40"/>
          <p:cNvSpPr txBox="1"/>
          <p:nvPr/>
        </p:nvSpPr>
        <p:spPr>
          <a:xfrm>
            <a:off x="9139911" y="85695"/>
            <a:ext cx="9144000" cy="461665"/>
          </a:xfrm>
          <a:prstGeom prst="rect">
            <a:avLst/>
          </a:prstGeom>
          <a:noFill/>
        </p:spPr>
        <p:txBody>
          <a:bodyPr wrap="square" rtlCol="0">
            <a:spAutoFit/>
          </a:bodyPr>
          <a:lstStyle/>
          <a:p>
            <a:pPr algn="ctr"/>
            <a:r>
              <a:rPr lang="en-US" sz="2400" b="1" dirty="0" smtClean="0">
                <a:solidFill>
                  <a:schemeClr val="bg1"/>
                </a:solidFill>
                <a:latin typeface="+mj-lt"/>
              </a:rPr>
              <a:t>Construction</a:t>
            </a:r>
          </a:p>
        </p:txBody>
      </p:sp>
      <p:grpSp>
        <p:nvGrpSpPr>
          <p:cNvPr id="36" name="Group 35"/>
          <p:cNvGrpSpPr/>
          <p:nvPr/>
        </p:nvGrpSpPr>
        <p:grpSpPr>
          <a:xfrm>
            <a:off x="2590800" y="-38100"/>
            <a:ext cx="3962400" cy="723900"/>
            <a:chOff x="2590800" y="-38100"/>
            <a:chExt cx="3962400" cy="723900"/>
          </a:xfrm>
        </p:grpSpPr>
        <p:sp>
          <p:nvSpPr>
            <p:cNvPr id="42" name="Rectangle 41"/>
            <p:cNvSpPr/>
            <p:nvPr/>
          </p:nvSpPr>
          <p:spPr>
            <a:xfrm>
              <a:off x="2590800" y="-38100"/>
              <a:ext cx="3962400" cy="723900"/>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5" descr="F:\AE Senior Thesis\Fall Semester\Reference Documents\Images\Logos\Gilbane Building Company.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61904" y="13542"/>
              <a:ext cx="1581496" cy="62061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E:\AE Senior Thesis\FINAL REPORT\998 - Background Research\EHN.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95800" y="14854"/>
              <a:ext cx="1958898" cy="579891"/>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45" name="Chart 44"/>
          <p:cNvGraphicFramePr>
            <a:graphicFrameLocks/>
          </p:cNvGraphicFramePr>
          <p:nvPr>
            <p:extLst>
              <p:ext uri="{D42A27DB-BD31-4B8C-83A1-F6EECF244321}">
                <p14:modId xmlns:p14="http://schemas.microsoft.com/office/powerpoint/2010/main" val="371302559"/>
              </p:ext>
            </p:extLst>
          </p:nvPr>
        </p:nvGraphicFramePr>
        <p:xfrm>
          <a:off x="9768561" y="898836"/>
          <a:ext cx="7886700" cy="5058097"/>
        </p:xfrm>
        <a:graphic>
          <a:graphicData uri="http://schemas.openxmlformats.org/drawingml/2006/chart">
            <c:chart xmlns:c="http://schemas.openxmlformats.org/drawingml/2006/chart" xmlns:r="http://schemas.openxmlformats.org/officeDocument/2006/relationships" r:id="rId7"/>
          </a:graphicData>
        </a:graphic>
      </p:graphicFrame>
      <p:sp>
        <p:nvSpPr>
          <p:cNvPr id="39" name="TextBox 38"/>
          <p:cNvSpPr txBox="1"/>
          <p:nvPr/>
        </p:nvSpPr>
        <p:spPr>
          <a:xfrm>
            <a:off x="867019" y="1590976"/>
            <a:ext cx="7292898" cy="369332"/>
          </a:xfrm>
          <a:prstGeom prst="rect">
            <a:avLst/>
          </a:prstGeom>
          <a:noFill/>
        </p:spPr>
        <p:txBody>
          <a:bodyPr wrap="square" rtlCol="0">
            <a:spAutoFit/>
          </a:bodyPr>
          <a:lstStyle/>
          <a:p>
            <a:pPr marL="285750" indent="-285750">
              <a:buFont typeface="Arial" pitchFamily="34" charset="0"/>
              <a:buChar char="•"/>
            </a:pPr>
            <a:r>
              <a:rPr lang="en-US" sz="1800" dirty="0" smtClean="0">
                <a:solidFill>
                  <a:schemeClr val="accent3"/>
                </a:solidFill>
                <a:latin typeface="+mj-lt"/>
              </a:rPr>
              <a:t>Revit data to Excel Pivot Table &amp; Chart</a:t>
            </a:r>
            <a:endParaRPr lang="en-US" sz="1800" dirty="0">
              <a:solidFill>
                <a:schemeClr val="accent3"/>
              </a:solidFill>
              <a:latin typeface="+mj-lt"/>
            </a:endParaRPr>
          </a:p>
        </p:txBody>
      </p:sp>
      <p:pic>
        <p:nvPicPr>
          <p:cNvPr id="3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2233777"/>
            <a:ext cx="6315075" cy="40074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2972562"/>
            <a:ext cx="8534400" cy="995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88200" y="1185507"/>
            <a:ext cx="3276600" cy="419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70047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24198378" y="647700"/>
            <a:ext cx="3254298" cy="6210300"/>
            <a:chOff x="24198378" y="647700"/>
            <a:chExt cx="3254298" cy="6210300"/>
          </a:xfrm>
        </p:grpSpPr>
        <p:sp>
          <p:nvSpPr>
            <p:cNvPr id="49" name="Rectangle 48"/>
            <p:cNvSpPr/>
            <p:nvPr/>
          </p:nvSpPr>
          <p:spPr>
            <a:xfrm>
              <a:off x="24198378" y="647700"/>
              <a:ext cx="3254298" cy="6210300"/>
            </a:xfrm>
            <a:prstGeom prst="rect">
              <a:avLst/>
            </a:prstGeom>
            <a:gradFill>
              <a:gsLst>
                <a:gs pos="22000">
                  <a:schemeClr val="bg1">
                    <a:alpha val="70000"/>
                    <a:lumMod val="93000"/>
                  </a:schemeClr>
                </a:gs>
                <a:gs pos="100000">
                  <a:schemeClr val="bg1">
                    <a:lumMod val="75000"/>
                    <a:alpha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p:cNvSpPr txBox="1"/>
            <p:nvPr/>
          </p:nvSpPr>
          <p:spPr>
            <a:xfrm>
              <a:off x="24231600" y="1464324"/>
              <a:ext cx="2720898" cy="307777"/>
            </a:xfrm>
            <a:prstGeom prst="rect">
              <a:avLst/>
            </a:prstGeom>
            <a:noFill/>
          </p:spPr>
          <p:txBody>
            <a:bodyPr wrap="square" rtlCol="0">
              <a:spAutoFit/>
            </a:bodyPr>
            <a:lstStyle/>
            <a:p>
              <a:pPr algn="ctr"/>
              <a:r>
                <a:rPr lang="en-US" sz="1400" b="1" u="sng" dirty="0" smtClean="0">
                  <a:solidFill>
                    <a:schemeClr val="accent3"/>
                  </a:solidFill>
                  <a:latin typeface="+mj-lt"/>
                </a:rPr>
                <a:t>Presentation Outline</a:t>
              </a:r>
              <a:endParaRPr lang="en-US" sz="1400" b="1" u="sng" dirty="0">
                <a:solidFill>
                  <a:schemeClr val="accent3"/>
                </a:solidFill>
                <a:latin typeface="+mj-lt"/>
              </a:endParaRPr>
            </a:p>
          </p:txBody>
        </p:sp>
        <p:sp>
          <p:nvSpPr>
            <p:cNvPr id="51" name="TextBox 50"/>
            <p:cNvSpPr txBox="1"/>
            <p:nvPr/>
          </p:nvSpPr>
          <p:spPr>
            <a:xfrm>
              <a:off x="24384000" y="1820499"/>
              <a:ext cx="2895600" cy="3647152"/>
            </a:xfrm>
            <a:prstGeom prst="rect">
              <a:avLst/>
            </a:prstGeom>
            <a:noFill/>
          </p:spPr>
          <p:txBody>
            <a:bodyPr wrap="square" rtlCol="0">
              <a:spAutoFit/>
            </a:bodyPr>
            <a:lstStyle/>
            <a:p>
              <a:pPr marL="285750" indent="-285750">
                <a:buFont typeface="+mj-lt"/>
                <a:buAutoNum type="romanUcPeriod"/>
              </a:pPr>
              <a:r>
                <a:rPr lang="en-US" sz="1100" b="1" dirty="0" smtClean="0">
                  <a:solidFill>
                    <a:schemeClr val="tx1">
                      <a:lumMod val="50000"/>
                      <a:lumOff val="50000"/>
                    </a:schemeClr>
                  </a:solidFill>
                  <a:latin typeface="+mj-lt"/>
                </a:rPr>
                <a:t>Project Background</a:t>
              </a:r>
            </a:p>
            <a:p>
              <a:pPr marL="285750" indent="-285750">
                <a:buFont typeface="+mj-lt"/>
                <a:buAutoNum type="romanUcPeriod"/>
              </a:pPr>
              <a:endParaRPr lang="en-US" sz="1100" b="1" dirty="0" smtClean="0">
                <a:solidFill>
                  <a:schemeClr val="accent3"/>
                </a:solidFill>
                <a:latin typeface="+mj-lt"/>
              </a:endParaRPr>
            </a:p>
            <a:p>
              <a:pPr marL="285750" indent="-285750">
                <a:buFont typeface="+mj-lt"/>
                <a:buAutoNum type="romanUcPeriod"/>
              </a:pPr>
              <a:r>
                <a:rPr lang="en-US" sz="1100" b="1" dirty="0" smtClean="0">
                  <a:solidFill>
                    <a:schemeClr val="accent3"/>
                  </a:solidFill>
                  <a:latin typeface="+mj-lt"/>
                </a:rPr>
                <a:t>VDC Implementation</a:t>
              </a:r>
            </a:p>
            <a:p>
              <a:pPr marL="742950" lvl="1" indent="-285750">
                <a:buFont typeface="+mj-lt"/>
                <a:buAutoNum type="romanUcPeriod"/>
              </a:pPr>
              <a:r>
                <a:rPr lang="en-US" sz="1100" b="1" dirty="0" smtClean="0">
                  <a:solidFill>
                    <a:schemeClr val="tx1">
                      <a:lumMod val="50000"/>
                      <a:lumOff val="50000"/>
                    </a:schemeClr>
                  </a:solidFill>
                  <a:latin typeface="+mj-lt"/>
                </a:rPr>
                <a:t>Design</a:t>
              </a:r>
            </a:p>
            <a:p>
              <a:pPr marL="1200150" lvl="2" indent="-285750">
                <a:buFont typeface="+mj-lt"/>
                <a:buAutoNum type="romanUcPeriod"/>
              </a:pPr>
              <a:r>
                <a:rPr lang="en-US" sz="1100" b="1" dirty="0" smtClean="0">
                  <a:solidFill>
                    <a:schemeClr val="tx1">
                      <a:lumMod val="50000"/>
                      <a:lumOff val="50000"/>
                    </a:schemeClr>
                  </a:solidFill>
                  <a:latin typeface="+mj-lt"/>
                </a:rPr>
                <a:t>Atrium Curtain Wall</a:t>
              </a:r>
            </a:p>
            <a:p>
              <a:pPr marL="1200150" lvl="2" indent="-285750">
                <a:buFont typeface="+mj-lt"/>
                <a:buAutoNum type="romanUcPeriod"/>
              </a:pPr>
              <a:r>
                <a:rPr lang="en-US" sz="1100" b="1" dirty="0" smtClean="0">
                  <a:solidFill>
                    <a:schemeClr val="tx1">
                      <a:lumMod val="50000"/>
                      <a:lumOff val="50000"/>
                    </a:schemeClr>
                  </a:solidFill>
                  <a:latin typeface="+mj-lt"/>
                </a:rPr>
                <a:t>Pour Strip System</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Preconstruction</a:t>
              </a:r>
            </a:p>
            <a:p>
              <a:pPr marL="1200150" lvl="2" indent="-285750">
                <a:buFont typeface="+mj-lt"/>
                <a:buAutoNum type="romanUcPeriod"/>
              </a:pPr>
              <a:r>
                <a:rPr lang="en-US" sz="1100" b="1" dirty="0" smtClean="0">
                  <a:solidFill>
                    <a:schemeClr val="tx1">
                      <a:lumMod val="50000"/>
                      <a:lumOff val="50000"/>
                    </a:schemeClr>
                  </a:solidFill>
                  <a:latin typeface="+mj-lt"/>
                </a:rPr>
                <a:t>3D QTO &amp; Estimating</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accent3"/>
                  </a:solidFill>
                  <a:latin typeface="+mj-lt"/>
                </a:rPr>
                <a:t>Construction</a:t>
              </a:r>
            </a:p>
            <a:p>
              <a:pPr marL="1200150" lvl="2" indent="-285750">
                <a:buFont typeface="+mj-lt"/>
                <a:buAutoNum type="romanUcPeriod"/>
              </a:pPr>
              <a:r>
                <a:rPr lang="en-US" sz="1100" b="1" dirty="0" smtClean="0">
                  <a:solidFill>
                    <a:schemeClr val="tx1">
                      <a:lumMod val="50000"/>
                      <a:lumOff val="50000"/>
                    </a:schemeClr>
                  </a:solidFill>
                  <a:latin typeface="+mj-lt"/>
                </a:rPr>
                <a:t>Steel Trending</a:t>
              </a:r>
            </a:p>
            <a:p>
              <a:pPr marL="1200150" lvl="2" indent="-285750">
                <a:buFont typeface="+mj-lt"/>
                <a:buAutoNum type="romanUcPeriod"/>
              </a:pPr>
              <a:r>
                <a:rPr lang="en-US" sz="1100" b="1" dirty="0" smtClean="0">
                  <a:solidFill>
                    <a:schemeClr val="accent3"/>
                  </a:solidFill>
                  <a:latin typeface="+mj-lt"/>
                </a:rPr>
                <a:t>Crane Logistics</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Turnover</a:t>
              </a:r>
            </a:p>
            <a:p>
              <a:pPr marL="1200150" lvl="2" indent="-285750">
                <a:buFont typeface="+mj-lt"/>
                <a:buAutoNum type="romanUcPeriod"/>
              </a:pPr>
              <a:r>
                <a:rPr lang="en-US" sz="1100" b="1" dirty="0" smtClean="0">
                  <a:solidFill>
                    <a:schemeClr val="tx1">
                      <a:lumMod val="50000"/>
                      <a:lumOff val="50000"/>
                    </a:schemeClr>
                  </a:solidFill>
                  <a:latin typeface="+mj-lt"/>
                </a:rPr>
                <a:t>FM Documentation</a:t>
              </a:r>
            </a:p>
            <a:p>
              <a:pPr marL="1200150" lvl="2" indent="-285750">
                <a:buFont typeface="+mj-lt"/>
                <a:buAutoNum type="romanUcPeriod"/>
              </a:pPr>
              <a:r>
                <a:rPr lang="en-US" sz="1100" b="1" dirty="0" smtClean="0">
                  <a:solidFill>
                    <a:schemeClr val="tx1">
                      <a:lumMod val="50000"/>
                      <a:lumOff val="50000"/>
                    </a:schemeClr>
                  </a:solidFill>
                  <a:latin typeface="+mj-lt"/>
                </a:rPr>
                <a:t>FM Interact</a:t>
              </a:r>
            </a:p>
            <a:p>
              <a:pPr marL="285750" indent="-285750">
                <a:buFont typeface="+mj-lt"/>
                <a:buAutoNum type="romanUcPeriod"/>
              </a:pPr>
              <a:endParaRPr lang="en-US" sz="1100" b="1" dirty="0">
                <a:solidFill>
                  <a:schemeClr val="accent3"/>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Recommendations</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Acknowledgements</a:t>
              </a:r>
            </a:p>
          </p:txBody>
        </p:sp>
      </p:grpSp>
      <p:sp>
        <p:nvSpPr>
          <p:cNvPr id="5" name="Rectangle 4"/>
          <p:cNvSpPr/>
          <p:nvPr/>
        </p:nvSpPr>
        <p:spPr>
          <a:xfrm>
            <a:off x="9166302" y="-1371600"/>
            <a:ext cx="9144000" cy="12954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22302" y="-1371600"/>
            <a:ext cx="9144000" cy="12954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8" name="Rectangle 7"/>
          <p:cNvSpPr/>
          <p:nvPr/>
        </p:nvSpPr>
        <p:spPr>
          <a:xfrm>
            <a:off x="18299151" y="-1371600"/>
            <a:ext cx="9144000" cy="12954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 name="TextBox 1"/>
          <p:cNvSpPr txBox="1"/>
          <p:nvPr/>
        </p:nvSpPr>
        <p:spPr>
          <a:xfrm>
            <a:off x="-22302" y="1000841"/>
            <a:ext cx="9144000" cy="369332"/>
          </a:xfrm>
          <a:prstGeom prst="rect">
            <a:avLst/>
          </a:prstGeom>
          <a:noFill/>
        </p:spPr>
        <p:txBody>
          <a:bodyPr wrap="square" rtlCol="0">
            <a:spAutoFit/>
          </a:bodyPr>
          <a:lstStyle/>
          <a:p>
            <a:pPr algn="ctr"/>
            <a:r>
              <a:rPr lang="en-US" sz="1800" b="1" dirty="0" smtClean="0">
                <a:solidFill>
                  <a:schemeClr val="accent3"/>
                </a:solidFill>
                <a:latin typeface="+mj-lt"/>
              </a:rPr>
              <a:t>Crane Logistics</a:t>
            </a:r>
            <a:endParaRPr lang="en-US" sz="1800" b="1" dirty="0">
              <a:solidFill>
                <a:schemeClr val="accent3"/>
              </a:solidFill>
              <a:latin typeface="+mj-lt"/>
            </a:endParaRPr>
          </a:p>
        </p:txBody>
      </p:sp>
      <p:sp>
        <p:nvSpPr>
          <p:cNvPr id="4" name="Rectangle 3"/>
          <p:cNvSpPr/>
          <p:nvPr/>
        </p:nvSpPr>
        <p:spPr>
          <a:xfrm>
            <a:off x="0" y="-38100"/>
            <a:ext cx="27432000" cy="723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p:cNvSpPr/>
          <p:nvPr/>
        </p:nvSpPr>
        <p:spPr>
          <a:xfrm>
            <a:off x="0" y="6515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accent3"/>
                </a:solidFill>
              </a:rPr>
              <a:t>Brian J. Nahas [Construction </a:t>
            </a:r>
            <a:r>
              <a:rPr lang="en-US" sz="1400" b="1" dirty="0" smtClean="0">
                <a:solidFill>
                  <a:schemeClr val="accent3"/>
                </a:solidFill>
              </a:rPr>
              <a:t>Management Option]</a:t>
            </a:r>
            <a:endParaRPr lang="en-US" sz="1400" b="1" dirty="0">
              <a:solidFill>
                <a:schemeClr val="accent3"/>
              </a:solidFill>
            </a:endParaRPr>
          </a:p>
        </p:txBody>
      </p:sp>
      <p:grpSp>
        <p:nvGrpSpPr>
          <p:cNvPr id="15" name="Group 14"/>
          <p:cNvGrpSpPr/>
          <p:nvPr/>
        </p:nvGrpSpPr>
        <p:grpSpPr>
          <a:xfrm rot="16200000">
            <a:off x="26516110" y="5815549"/>
            <a:ext cx="571500" cy="568520"/>
            <a:chOff x="8305800" y="685800"/>
            <a:chExt cx="762000" cy="758026"/>
          </a:xfrm>
        </p:grpSpPr>
        <p:sp>
          <p:nvSpPr>
            <p:cNvPr id="12" name="Rectangle 11"/>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304800" y="5814059"/>
            <a:ext cx="571500" cy="568520"/>
            <a:chOff x="8305800" y="685800"/>
            <a:chExt cx="762000" cy="758026"/>
          </a:xfrm>
        </p:grpSpPr>
        <p:sp>
          <p:nvSpPr>
            <p:cNvPr id="17" name="Rectangle 16"/>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p:cNvPicPr/>
          <p:nvPr/>
        </p:nvPicPr>
        <p:blipFill rotWithShape="1">
          <a:blip r:embed="rId2" cstate="print">
            <a:extLst>
              <a:ext uri="{BEBA8EAE-BF5A-486C-A8C5-ECC9F3942E4B}">
                <a14:imgProps xmlns:a14="http://schemas.microsoft.com/office/drawing/2010/main">
                  <a14:imgLayer r:embed="rId3">
                    <a14:imgEffect>
                      <a14:backgroundRemoval t="0" b="100000" l="0" r="100000">
                        <a14:backgroundMark x1="8074" y1="88456" x2="8074" y2="88456"/>
                        <a14:backgroundMark x1="27542" y1="90756" x2="27542" y2="90756"/>
                        <a14:backgroundMark x1="0" y1="77851" x2="17398" y2="86110"/>
                      </a14:backgroundRemoval>
                    </a14:imgEffect>
                  </a14:imgLayer>
                </a14:imgProps>
              </a:ext>
              <a:ext uri="{28A0092B-C50C-407E-A947-70E740481C1C}">
                <a14:useLocalDpi xmlns:a14="http://schemas.microsoft.com/office/drawing/2010/main"/>
              </a:ext>
            </a:extLst>
          </a:blip>
          <a:srcRect/>
          <a:stretch/>
        </p:blipFill>
        <p:spPr bwMode="auto">
          <a:xfrm>
            <a:off x="25069800" y="-2165"/>
            <a:ext cx="2362200" cy="114516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1" name="Rectangle 30"/>
          <p:cNvSpPr/>
          <p:nvPr/>
        </p:nvSpPr>
        <p:spPr>
          <a:xfrm>
            <a:off x="9147531" y="-76200"/>
            <a:ext cx="9144000" cy="76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8288000" y="9503"/>
            <a:ext cx="9144000" cy="338554"/>
          </a:xfrm>
          <a:prstGeom prst="rect">
            <a:avLst/>
          </a:prstGeom>
          <a:noFill/>
        </p:spPr>
        <p:txBody>
          <a:bodyPr wrap="square" rtlCol="0">
            <a:spAutoFit/>
          </a:bodyPr>
          <a:lstStyle/>
          <a:p>
            <a:pPr algn="ctr"/>
            <a:r>
              <a:rPr lang="en-US" sz="1600" b="1" dirty="0" smtClean="0">
                <a:solidFill>
                  <a:schemeClr val="accent3"/>
                </a:solidFill>
                <a:latin typeface="+mj-lt"/>
              </a:rPr>
              <a:t>New Regional Medical Center</a:t>
            </a:r>
          </a:p>
        </p:txBody>
      </p:sp>
      <p:sp>
        <p:nvSpPr>
          <p:cNvPr id="28" name="TextBox 27"/>
          <p:cNvSpPr txBox="1"/>
          <p:nvPr/>
        </p:nvSpPr>
        <p:spPr>
          <a:xfrm>
            <a:off x="18288000" y="316468"/>
            <a:ext cx="9144000" cy="307777"/>
          </a:xfrm>
          <a:prstGeom prst="rect">
            <a:avLst/>
          </a:prstGeom>
          <a:noFill/>
        </p:spPr>
        <p:txBody>
          <a:bodyPr wrap="square" rtlCol="0">
            <a:spAutoFit/>
          </a:bodyPr>
          <a:lstStyle/>
          <a:p>
            <a:pPr algn="ctr"/>
            <a:r>
              <a:rPr lang="en-US" sz="1400" b="1" dirty="0" smtClean="0">
                <a:solidFill>
                  <a:schemeClr val="accent3"/>
                </a:solidFill>
                <a:latin typeface="+mj-lt"/>
              </a:rPr>
              <a:t>East Norriton, PA</a:t>
            </a:r>
            <a:endParaRPr lang="en-US" sz="1400" b="1" dirty="0">
              <a:solidFill>
                <a:schemeClr val="accent3"/>
              </a:solidFill>
              <a:latin typeface="+mj-lt"/>
            </a:endParaRPr>
          </a:p>
        </p:txBody>
      </p:sp>
      <p:sp>
        <p:nvSpPr>
          <p:cNvPr id="38" name="TextBox 37"/>
          <p:cNvSpPr txBox="1"/>
          <p:nvPr/>
        </p:nvSpPr>
        <p:spPr>
          <a:xfrm>
            <a:off x="876300" y="1590976"/>
            <a:ext cx="7810500" cy="4278094"/>
          </a:xfrm>
          <a:prstGeom prst="rect">
            <a:avLst/>
          </a:prstGeom>
          <a:noFill/>
        </p:spPr>
        <p:txBody>
          <a:bodyPr wrap="square" rtlCol="0">
            <a:spAutoFit/>
          </a:bodyPr>
          <a:lstStyle/>
          <a:p>
            <a:r>
              <a:rPr lang="en-US" sz="1800" b="1" u="sng" dirty="0" smtClean="0">
                <a:solidFill>
                  <a:schemeClr val="accent3"/>
                </a:solidFill>
                <a:latin typeface="+mj-lt"/>
              </a:rPr>
              <a:t>300 Ton Lattice Crane</a:t>
            </a:r>
          </a:p>
          <a:p>
            <a:r>
              <a:rPr lang="en-US" sz="1800" dirty="0" smtClean="0">
                <a:solidFill>
                  <a:schemeClr val="accent3"/>
                </a:solidFill>
                <a:latin typeface="+mj-lt"/>
              </a:rPr>
              <a:t>Mobilization </a:t>
            </a:r>
            <a:r>
              <a:rPr lang="en-US" sz="1800" dirty="0">
                <a:solidFill>
                  <a:schemeClr val="accent3"/>
                </a:solidFill>
                <a:latin typeface="+mj-lt"/>
              </a:rPr>
              <a:t>&amp; Demobilization Costs: $9,000 x 2 = $18,000</a:t>
            </a:r>
          </a:p>
          <a:p>
            <a:r>
              <a:rPr lang="en-US" sz="1800" dirty="0">
                <a:solidFill>
                  <a:schemeClr val="accent3"/>
                </a:solidFill>
                <a:latin typeface="+mj-lt"/>
              </a:rPr>
              <a:t>Rental Costs: $20,000 x 18 weeks = $360,000</a:t>
            </a:r>
          </a:p>
          <a:p>
            <a:r>
              <a:rPr lang="en-US" sz="1800" b="1" dirty="0">
                <a:solidFill>
                  <a:schemeClr val="accent3"/>
                </a:solidFill>
                <a:latin typeface="+mj-lt"/>
              </a:rPr>
              <a:t>TOTAL: $</a:t>
            </a:r>
            <a:r>
              <a:rPr lang="en-US" sz="1800" b="1" dirty="0" smtClean="0">
                <a:solidFill>
                  <a:schemeClr val="accent3"/>
                </a:solidFill>
                <a:latin typeface="+mj-lt"/>
              </a:rPr>
              <a:t>378,000</a:t>
            </a:r>
          </a:p>
          <a:p>
            <a:endParaRPr lang="en-US" sz="1800" b="1" dirty="0">
              <a:solidFill>
                <a:schemeClr val="accent3"/>
              </a:solidFill>
              <a:latin typeface="+mj-lt"/>
            </a:endParaRPr>
          </a:p>
          <a:p>
            <a:r>
              <a:rPr lang="en-US" sz="1800" b="1" u="sng" dirty="0" smtClean="0">
                <a:solidFill>
                  <a:schemeClr val="accent3"/>
                </a:solidFill>
                <a:latin typeface="+mj-lt"/>
              </a:rPr>
              <a:t>300 Ton Lattice Crane &amp; 110 Ton Mobile Crane</a:t>
            </a:r>
            <a:endParaRPr lang="en-US" sz="1800" b="1" u="sng" dirty="0">
              <a:solidFill>
                <a:schemeClr val="accent3"/>
              </a:solidFill>
              <a:latin typeface="+mj-lt"/>
            </a:endParaRPr>
          </a:p>
          <a:p>
            <a:r>
              <a:rPr lang="en-US" sz="1800" dirty="0">
                <a:solidFill>
                  <a:schemeClr val="accent3"/>
                </a:solidFill>
                <a:latin typeface="+mj-lt"/>
              </a:rPr>
              <a:t>Mobilization &amp; Demobilization Costs: $9,000 x 2 + $3,400 x 2 = $24,800</a:t>
            </a:r>
          </a:p>
          <a:p>
            <a:r>
              <a:rPr lang="en-US" sz="1800" dirty="0">
                <a:solidFill>
                  <a:schemeClr val="accent3"/>
                </a:solidFill>
                <a:latin typeface="+mj-lt"/>
              </a:rPr>
              <a:t>Rental Costs: $20,000 x 15 weeks + $5,840 x 3 weeks = $317,520</a:t>
            </a:r>
          </a:p>
          <a:p>
            <a:r>
              <a:rPr lang="en-US" sz="1800" b="1" dirty="0">
                <a:solidFill>
                  <a:schemeClr val="accent3"/>
                </a:solidFill>
                <a:latin typeface="+mj-lt"/>
              </a:rPr>
              <a:t>TOTAL: $</a:t>
            </a:r>
            <a:r>
              <a:rPr lang="en-US" sz="1800" b="1" dirty="0" smtClean="0">
                <a:solidFill>
                  <a:schemeClr val="accent3"/>
                </a:solidFill>
                <a:latin typeface="+mj-lt"/>
              </a:rPr>
              <a:t>342,320</a:t>
            </a:r>
          </a:p>
          <a:p>
            <a:endParaRPr lang="en-US" sz="1800" dirty="0" smtClean="0">
              <a:solidFill>
                <a:schemeClr val="accent3"/>
              </a:solidFill>
              <a:latin typeface="+mj-lt"/>
            </a:endParaRPr>
          </a:p>
          <a:p>
            <a:r>
              <a:rPr lang="en-US" sz="1800" dirty="0" smtClean="0">
                <a:solidFill>
                  <a:schemeClr val="accent3"/>
                </a:solidFill>
                <a:latin typeface="+mj-lt"/>
              </a:rPr>
              <a:t>Results:</a:t>
            </a:r>
          </a:p>
          <a:p>
            <a:r>
              <a:rPr lang="en-US" sz="1800" dirty="0" smtClean="0">
                <a:solidFill>
                  <a:schemeClr val="accent3"/>
                </a:solidFill>
                <a:latin typeface="+mj-lt"/>
              </a:rPr>
              <a:t>2 week schedule reduction: $280,047 [general conditions] </a:t>
            </a:r>
          </a:p>
          <a:p>
            <a:r>
              <a:rPr lang="en-US" sz="1800" dirty="0" smtClean="0">
                <a:solidFill>
                  <a:schemeClr val="accent3"/>
                </a:solidFill>
                <a:latin typeface="+mj-lt"/>
              </a:rPr>
              <a:t>Crane rental: </a:t>
            </a:r>
            <a:r>
              <a:rPr lang="en-US" sz="1800" dirty="0">
                <a:solidFill>
                  <a:schemeClr val="accent3"/>
                </a:solidFill>
                <a:latin typeface="+mj-lt"/>
              </a:rPr>
              <a:t>$35,680 </a:t>
            </a:r>
            <a:endParaRPr lang="en-US" sz="1800" dirty="0" smtClean="0">
              <a:solidFill>
                <a:schemeClr val="accent3"/>
              </a:solidFill>
              <a:latin typeface="+mj-lt"/>
            </a:endParaRPr>
          </a:p>
          <a:p>
            <a:endParaRPr lang="en-US" sz="1800" b="1" dirty="0">
              <a:solidFill>
                <a:schemeClr val="accent3"/>
              </a:solidFill>
              <a:latin typeface="+mj-lt"/>
            </a:endParaRPr>
          </a:p>
          <a:p>
            <a:pPr algn="ctr"/>
            <a:r>
              <a:rPr lang="en-US" sz="2000" b="1" dirty="0" smtClean="0">
                <a:solidFill>
                  <a:schemeClr val="accent3"/>
                </a:solidFill>
                <a:latin typeface="+mj-lt"/>
              </a:rPr>
              <a:t>Total Project Savings: $315,727 </a:t>
            </a:r>
            <a:endParaRPr lang="en-US" sz="2000" b="1" dirty="0">
              <a:solidFill>
                <a:schemeClr val="accent3"/>
              </a:solidFill>
              <a:latin typeface="+mj-lt"/>
            </a:endParaRPr>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944100" y="923756"/>
            <a:ext cx="7543800" cy="5324644"/>
          </a:xfrm>
          <a:prstGeom prst="rect">
            <a:avLst/>
          </a:prstGeom>
          <a:ln>
            <a:noFill/>
          </a:ln>
          <a:effectLst>
            <a:outerShdw blurRad="292100" dist="139700" dir="2700000" algn="tl" rotWithShape="0">
              <a:srgbClr val="333333">
                <a:alpha val="65000"/>
              </a:srgbClr>
            </a:outerShdw>
          </a:effectLst>
        </p:spPr>
      </p:pic>
      <p:sp>
        <p:nvSpPr>
          <p:cNvPr id="36" name="TextBox 35"/>
          <p:cNvSpPr txBox="1"/>
          <p:nvPr/>
        </p:nvSpPr>
        <p:spPr>
          <a:xfrm>
            <a:off x="9139911" y="85695"/>
            <a:ext cx="9144000" cy="461665"/>
          </a:xfrm>
          <a:prstGeom prst="rect">
            <a:avLst/>
          </a:prstGeom>
          <a:noFill/>
        </p:spPr>
        <p:txBody>
          <a:bodyPr wrap="square" rtlCol="0">
            <a:spAutoFit/>
          </a:bodyPr>
          <a:lstStyle/>
          <a:p>
            <a:pPr algn="ctr"/>
            <a:r>
              <a:rPr lang="en-US" sz="2400" b="1" dirty="0" smtClean="0">
                <a:solidFill>
                  <a:schemeClr val="bg1"/>
                </a:solidFill>
                <a:latin typeface="+mj-lt"/>
              </a:rPr>
              <a:t>Construction</a:t>
            </a:r>
          </a:p>
        </p:txBody>
      </p:sp>
      <p:grpSp>
        <p:nvGrpSpPr>
          <p:cNvPr id="40" name="Group 39"/>
          <p:cNvGrpSpPr/>
          <p:nvPr/>
        </p:nvGrpSpPr>
        <p:grpSpPr>
          <a:xfrm>
            <a:off x="2590800" y="-38100"/>
            <a:ext cx="3962400" cy="723900"/>
            <a:chOff x="2590800" y="-38100"/>
            <a:chExt cx="3962400" cy="723900"/>
          </a:xfrm>
        </p:grpSpPr>
        <p:sp>
          <p:nvSpPr>
            <p:cNvPr id="41" name="Rectangle 40"/>
            <p:cNvSpPr/>
            <p:nvPr/>
          </p:nvSpPr>
          <p:spPr>
            <a:xfrm>
              <a:off x="2590800" y="-38100"/>
              <a:ext cx="3962400" cy="723900"/>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5" descr="F:\AE Senior Thesis\Fall Semester\Reference Documents\Images\Logos\Gilbane Building Company.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61904" y="13542"/>
              <a:ext cx="1581496" cy="620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E:\AE Senior Thesis\FINAL REPORT\998 - Background Research\EHN.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95800" y="14854"/>
              <a:ext cx="1958898" cy="57989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10896600" y="1752600"/>
            <a:ext cx="2667000" cy="954107"/>
          </a:xfrm>
          <a:prstGeom prst="rect">
            <a:avLst/>
          </a:prstGeom>
          <a:noFill/>
        </p:spPr>
        <p:txBody>
          <a:bodyPr wrap="square" rtlCol="0">
            <a:spAutoFit/>
          </a:bodyPr>
          <a:lstStyle/>
          <a:p>
            <a:pPr algn="ctr"/>
            <a:r>
              <a:rPr lang="en-US" sz="2800" b="1" dirty="0" smtClean="0">
                <a:solidFill>
                  <a:schemeClr val="accent3"/>
                </a:solidFill>
                <a:latin typeface="+mj-lt"/>
              </a:rPr>
              <a:t>110 Ton Mobile Crane</a:t>
            </a:r>
            <a:endParaRPr lang="en-US" sz="2800" b="1" dirty="0">
              <a:solidFill>
                <a:schemeClr val="accent3"/>
              </a:solidFill>
              <a:latin typeface="+mj-lt"/>
            </a:endParaRPr>
          </a:p>
        </p:txBody>
      </p:sp>
      <p:sp>
        <p:nvSpPr>
          <p:cNvPr id="32" name="TextBox 31"/>
          <p:cNvSpPr txBox="1"/>
          <p:nvPr/>
        </p:nvSpPr>
        <p:spPr>
          <a:xfrm>
            <a:off x="9972932" y="4513544"/>
            <a:ext cx="2667000" cy="954107"/>
          </a:xfrm>
          <a:prstGeom prst="rect">
            <a:avLst/>
          </a:prstGeom>
          <a:noFill/>
        </p:spPr>
        <p:txBody>
          <a:bodyPr wrap="square" rtlCol="0">
            <a:spAutoFit/>
          </a:bodyPr>
          <a:lstStyle/>
          <a:p>
            <a:pPr algn="ctr"/>
            <a:r>
              <a:rPr lang="en-US" sz="2800" b="1" dirty="0" smtClean="0">
                <a:solidFill>
                  <a:schemeClr val="accent3"/>
                </a:solidFill>
                <a:latin typeface="+mj-lt"/>
              </a:rPr>
              <a:t>300 Ton</a:t>
            </a:r>
          </a:p>
          <a:p>
            <a:pPr algn="ctr"/>
            <a:r>
              <a:rPr lang="en-US" sz="2800" b="1" dirty="0" smtClean="0">
                <a:solidFill>
                  <a:schemeClr val="accent3"/>
                </a:solidFill>
                <a:latin typeface="+mj-lt"/>
              </a:rPr>
              <a:t>Lattice Crane</a:t>
            </a:r>
            <a:endParaRPr lang="en-US" sz="2800" b="1" dirty="0">
              <a:solidFill>
                <a:schemeClr val="accent3"/>
              </a:solidFill>
              <a:latin typeface="+mj-lt"/>
            </a:endParaRPr>
          </a:p>
        </p:txBody>
      </p:sp>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64200" y="1464324"/>
            <a:ext cx="5591175" cy="3181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8199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24198378" y="647700"/>
            <a:ext cx="3254298" cy="6210300"/>
            <a:chOff x="24198378" y="647700"/>
            <a:chExt cx="3254298" cy="6210300"/>
          </a:xfrm>
        </p:grpSpPr>
        <p:sp>
          <p:nvSpPr>
            <p:cNvPr id="46" name="Rectangle 45"/>
            <p:cNvSpPr/>
            <p:nvPr/>
          </p:nvSpPr>
          <p:spPr>
            <a:xfrm>
              <a:off x="24198378" y="647700"/>
              <a:ext cx="3254298" cy="6210300"/>
            </a:xfrm>
            <a:prstGeom prst="rect">
              <a:avLst/>
            </a:prstGeom>
            <a:gradFill>
              <a:gsLst>
                <a:gs pos="22000">
                  <a:schemeClr val="bg1">
                    <a:alpha val="70000"/>
                    <a:lumMod val="93000"/>
                  </a:schemeClr>
                </a:gs>
                <a:gs pos="100000">
                  <a:schemeClr val="bg1">
                    <a:lumMod val="75000"/>
                    <a:alpha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24231600" y="1464324"/>
              <a:ext cx="2720898" cy="307777"/>
            </a:xfrm>
            <a:prstGeom prst="rect">
              <a:avLst/>
            </a:prstGeom>
            <a:noFill/>
          </p:spPr>
          <p:txBody>
            <a:bodyPr wrap="square" rtlCol="0">
              <a:spAutoFit/>
            </a:bodyPr>
            <a:lstStyle/>
            <a:p>
              <a:pPr algn="ctr"/>
              <a:r>
                <a:rPr lang="en-US" sz="1400" b="1" u="sng" dirty="0" smtClean="0">
                  <a:solidFill>
                    <a:schemeClr val="accent3"/>
                  </a:solidFill>
                  <a:latin typeface="+mj-lt"/>
                </a:rPr>
                <a:t>Presentation Outline</a:t>
              </a:r>
              <a:endParaRPr lang="en-US" sz="1400" b="1" u="sng" dirty="0">
                <a:solidFill>
                  <a:schemeClr val="accent3"/>
                </a:solidFill>
                <a:latin typeface="+mj-lt"/>
              </a:endParaRPr>
            </a:p>
          </p:txBody>
        </p:sp>
        <p:sp>
          <p:nvSpPr>
            <p:cNvPr id="48" name="TextBox 47"/>
            <p:cNvSpPr txBox="1"/>
            <p:nvPr/>
          </p:nvSpPr>
          <p:spPr>
            <a:xfrm>
              <a:off x="24384000" y="1820499"/>
              <a:ext cx="2895600" cy="3647152"/>
            </a:xfrm>
            <a:prstGeom prst="rect">
              <a:avLst/>
            </a:prstGeom>
            <a:noFill/>
          </p:spPr>
          <p:txBody>
            <a:bodyPr wrap="square" rtlCol="0">
              <a:spAutoFit/>
            </a:bodyPr>
            <a:lstStyle/>
            <a:p>
              <a:pPr marL="285750" indent="-285750">
                <a:buFont typeface="+mj-lt"/>
                <a:buAutoNum type="romanUcPeriod"/>
              </a:pPr>
              <a:r>
                <a:rPr lang="en-US" sz="1100" b="1" dirty="0" smtClean="0">
                  <a:solidFill>
                    <a:schemeClr val="tx1">
                      <a:lumMod val="50000"/>
                      <a:lumOff val="50000"/>
                    </a:schemeClr>
                  </a:solidFill>
                  <a:latin typeface="+mj-lt"/>
                </a:rPr>
                <a:t>Project Background</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accent3"/>
                  </a:solidFill>
                  <a:latin typeface="+mj-lt"/>
                </a:rPr>
                <a:t>VDC Implementation</a:t>
              </a:r>
            </a:p>
            <a:p>
              <a:pPr marL="742950" lvl="1" indent="-285750">
                <a:buFont typeface="+mj-lt"/>
                <a:buAutoNum type="romanUcPeriod"/>
              </a:pPr>
              <a:r>
                <a:rPr lang="en-US" sz="1100" b="1" dirty="0" smtClean="0">
                  <a:solidFill>
                    <a:schemeClr val="tx1">
                      <a:lumMod val="50000"/>
                      <a:lumOff val="50000"/>
                    </a:schemeClr>
                  </a:solidFill>
                  <a:latin typeface="+mj-lt"/>
                </a:rPr>
                <a:t>Design</a:t>
              </a:r>
            </a:p>
            <a:p>
              <a:pPr marL="1200150" lvl="2" indent="-285750">
                <a:buFont typeface="+mj-lt"/>
                <a:buAutoNum type="romanUcPeriod"/>
              </a:pPr>
              <a:r>
                <a:rPr lang="en-US" sz="1100" b="1" dirty="0" smtClean="0">
                  <a:solidFill>
                    <a:schemeClr val="tx1">
                      <a:lumMod val="50000"/>
                      <a:lumOff val="50000"/>
                    </a:schemeClr>
                  </a:solidFill>
                  <a:latin typeface="+mj-lt"/>
                </a:rPr>
                <a:t>Atrium Curtain Wall</a:t>
              </a:r>
            </a:p>
            <a:p>
              <a:pPr marL="1200150" lvl="2" indent="-285750">
                <a:buFont typeface="+mj-lt"/>
                <a:buAutoNum type="romanUcPeriod"/>
              </a:pPr>
              <a:r>
                <a:rPr lang="en-US" sz="1100" b="1" dirty="0" smtClean="0">
                  <a:solidFill>
                    <a:schemeClr val="tx1">
                      <a:lumMod val="50000"/>
                      <a:lumOff val="50000"/>
                    </a:schemeClr>
                  </a:solidFill>
                  <a:latin typeface="+mj-lt"/>
                </a:rPr>
                <a:t>Pour Strip System</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Preconstruction</a:t>
              </a:r>
            </a:p>
            <a:p>
              <a:pPr marL="1200150" lvl="2" indent="-285750">
                <a:buFont typeface="+mj-lt"/>
                <a:buAutoNum type="romanUcPeriod"/>
              </a:pPr>
              <a:r>
                <a:rPr lang="en-US" sz="1100" b="1" dirty="0" smtClean="0">
                  <a:solidFill>
                    <a:schemeClr val="tx1">
                      <a:lumMod val="50000"/>
                      <a:lumOff val="50000"/>
                    </a:schemeClr>
                  </a:solidFill>
                  <a:latin typeface="+mj-lt"/>
                </a:rPr>
                <a:t>3D QTO &amp; Estimating</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Construction</a:t>
              </a:r>
            </a:p>
            <a:p>
              <a:pPr marL="1200150" lvl="2" indent="-285750">
                <a:buFont typeface="+mj-lt"/>
                <a:buAutoNum type="romanUcPeriod"/>
              </a:pPr>
              <a:r>
                <a:rPr lang="en-US" sz="1100" b="1" dirty="0" smtClean="0">
                  <a:solidFill>
                    <a:schemeClr val="tx1">
                      <a:lumMod val="50000"/>
                      <a:lumOff val="50000"/>
                    </a:schemeClr>
                  </a:solidFill>
                  <a:latin typeface="+mj-lt"/>
                </a:rPr>
                <a:t>Steel Trending</a:t>
              </a:r>
            </a:p>
            <a:p>
              <a:pPr marL="1200150" lvl="2" indent="-285750">
                <a:buFont typeface="+mj-lt"/>
                <a:buAutoNum type="romanUcPeriod"/>
              </a:pPr>
              <a:r>
                <a:rPr lang="en-US" sz="1100" b="1" dirty="0" smtClean="0">
                  <a:solidFill>
                    <a:schemeClr val="tx1">
                      <a:lumMod val="50000"/>
                      <a:lumOff val="50000"/>
                    </a:schemeClr>
                  </a:solidFill>
                  <a:latin typeface="+mj-lt"/>
                </a:rPr>
                <a:t>Crane Logistics</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accent3"/>
                  </a:solidFill>
                  <a:latin typeface="+mj-lt"/>
                </a:rPr>
                <a:t>Turnover</a:t>
              </a:r>
            </a:p>
            <a:p>
              <a:pPr marL="1200150" lvl="2" indent="-285750">
                <a:buFont typeface="+mj-lt"/>
                <a:buAutoNum type="romanUcPeriod"/>
              </a:pPr>
              <a:r>
                <a:rPr lang="en-US" sz="1100" b="1" dirty="0" smtClean="0">
                  <a:solidFill>
                    <a:schemeClr val="accent3"/>
                  </a:solidFill>
                  <a:latin typeface="+mj-lt"/>
                </a:rPr>
                <a:t>FM Documentation</a:t>
              </a:r>
            </a:p>
            <a:p>
              <a:pPr marL="1200150" lvl="2" indent="-285750">
                <a:buFont typeface="+mj-lt"/>
                <a:buAutoNum type="romanUcPeriod"/>
              </a:pPr>
              <a:r>
                <a:rPr lang="en-US" sz="1100" b="1" dirty="0" smtClean="0">
                  <a:solidFill>
                    <a:schemeClr val="tx1">
                      <a:lumMod val="50000"/>
                      <a:lumOff val="50000"/>
                    </a:schemeClr>
                  </a:solidFill>
                  <a:latin typeface="+mj-lt"/>
                </a:rPr>
                <a:t>FM Interact</a:t>
              </a:r>
            </a:p>
            <a:p>
              <a:pPr marL="285750" indent="-285750">
                <a:buFont typeface="+mj-lt"/>
                <a:buAutoNum type="romanUcPeriod"/>
              </a:pPr>
              <a:endParaRPr lang="en-US" sz="1100" b="1" dirty="0">
                <a:solidFill>
                  <a:schemeClr val="accent3"/>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Recommendations</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Acknowledgements</a:t>
              </a:r>
            </a:p>
          </p:txBody>
        </p:sp>
      </p:grpSp>
      <p:sp>
        <p:nvSpPr>
          <p:cNvPr id="5" name="Rectangle 4"/>
          <p:cNvSpPr/>
          <p:nvPr/>
        </p:nvSpPr>
        <p:spPr>
          <a:xfrm>
            <a:off x="9166302" y="-1371600"/>
            <a:ext cx="9144000" cy="12954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22302" y="-1371600"/>
            <a:ext cx="9144000" cy="12954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8" name="Rectangle 7"/>
          <p:cNvSpPr/>
          <p:nvPr/>
        </p:nvSpPr>
        <p:spPr>
          <a:xfrm>
            <a:off x="18299151" y="-1371600"/>
            <a:ext cx="9144000" cy="12954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 name="TextBox 1"/>
          <p:cNvSpPr txBox="1"/>
          <p:nvPr/>
        </p:nvSpPr>
        <p:spPr>
          <a:xfrm>
            <a:off x="-28575" y="1000841"/>
            <a:ext cx="9144000" cy="369332"/>
          </a:xfrm>
          <a:prstGeom prst="rect">
            <a:avLst/>
          </a:prstGeom>
          <a:noFill/>
        </p:spPr>
        <p:txBody>
          <a:bodyPr wrap="square" rtlCol="0">
            <a:spAutoFit/>
          </a:bodyPr>
          <a:lstStyle/>
          <a:p>
            <a:pPr algn="ctr"/>
            <a:r>
              <a:rPr lang="en-US" sz="1800" b="1" dirty="0" smtClean="0">
                <a:solidFill>
                  <a:schemeClr val="accent3"/>
                </a:solidFill>
                <a:latin typeface="+mj-lt"/>
              </a:rPr>
              <a:t>Industry Research</a:t>
            </a:r>
            <a:endParaRPr lang="en-US" sz="1800" b="1" dirty="0">
              <a:solidFill>
                <a:schemeClr val="accent3"/>
              </a:solidFill>
              <a:latin typeface="+mj-lt"/>
            </a:endParaRPr>
          </a:p>
        </p:txBody>
      </p:sp>
      <p:sp>
        <p:nvSpPr>
          <p:cNvPr id="4" name="Rectangle 3"/>
          <p:cNvSpPr/>
          <p:nvPr/>
        </p:nvSpPr>
        <p:spPr>
          <a:xfrm>
            <a:off x="0" y="-38100"/>
            <a:ext cx="27432000" cy="723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p:cNvSpPr/>
          <p:nvPr/>
        </p:nvSpPr>
        <p:spPr>
          <a:xfrm>
            <a:off x="0" y="6515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accent3"/>
                </a:solidFill>
              </a:rPr>
              <a:t>Brian J. Nahas [Construction </a:t>
            </a:r>
            <a:r>
              <a:rPr lang="en-US" sz="1400" b="1" dirty="0" smtClean="0">
                <a:solidFill>
                  <a:schemeClr val="accent3"/>
                </a:solidFill>
              </a:rPr>
              <a:t>Management Option]</a:t>
            </a:r>
            <a:endParaRPr lang="en-US" sz="1400" b="1" dirty="0">
              <a:solidFill>
                <a:schemeClr val="accent3"/>
              </a:solidFill>
            </a:endParaRPr>
          </a:p>
        </p:txBody>
      </p:sp>
      <p:grpSp>
        <p:nvGrpSpPr>
          <p:cNvPr id="15" name="Group 14"/>
          <p:cNvGrpSpPr/>
          <p:nvPr/>
        </p:nvGrpSpPr>
        <p:grpSpPr>
          <a:xfrm rot="16200000">
            <a:off x="26516110" y="5815549"/>
            <a:ext cx="571500" cy="568520"/>
            <a:chOff x="8305800" y="685800"/>
            <a:chExt cx="762000" cy="758026"/>
          </a:xfrm>
        </p:grpSpPr>
        <p:sp>
          <p:nvSpPr>
            <p:cNvPr id="12" name="Rectangle 11"/>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304800" y="5814059"/>
            <a:ext cx="571500" cy="568520"/>
            <a:chOff x="8305800" y="685800"/>
            <a:chExt cx="762000" cy="758026"/>
          </a:xfrm>
        </p:grpSpPr>
        <p:sp>
          <p:nvSpPr>
            <p:cNvPr id="17" name="Rectangle 16"/>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p:cNvPicPr/>
          <p:nvPr/>
        </p:nvPicPr>
        <p:blipFill rotWithShape="1">
          <a:blip r:embed="rId2" cstate="print">
            <a:extLst>
              <a:ext uri="{BEBA8EAE-BF5A-486C-A8C5-ECC9F3942E4B}">
                <a14:imgProps xmlns:a14="http://schemas.microsoft.com/office/drawing/2010/main">
                  <a14:imgLayer r:embed="rId3">
                    <a14:imgEffect>
                      <a14:backgroundRemoval t="0" b="100000" l="0" r="100000">
                        <a14:backgroundMark x1="8074" y1="88456" x2="8074" y2="88456"/>
                        <a14:backgroundMark x1="27542" y1="90756" x2="27542" y2="90756"/>
                        <a14:backgroundMark x1="0" y1="77851" x2="17398" y2="86110"/>
                      </a14:backgroundRemoval>
                    </a14:imgEffect>
                  </a14:imgLayer>
                </a14:imgProps>
              </a:ext>
              <a:ext uri="{28A0092B-C50C-407E-A947-70E740481C1C}">
                <a14:useLocalDpi xmlns:a14="http://schemas.microsoft.com/office/drawing/2010/main"/>
              </a:ext>
            </a:extLst>
          </a:blip>
          <a:srcRect/>
          <a:stretch/>
        </p:blipFill>
        <p:spPr bwMode="auto">
          <a:xfrm>
            <a:off x="25069800" y="-2165"/>
            <a:ext cx="2362200" cy="114516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1" name="Rectangle 30"/>
          <p:cNvSpPr/>
          <p:nvPr/>
        </p:nvSpPr>
        <p:spPr>
          <a:xfrm>
            <a:off x="9147531" y="-76200"/>
            <a:ext cx="9144000" cy="76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8288000" y="9503"/>
            <a:ext cx="9144000" cy="338554"/>
          </a:xfrm>
          <a:prstGeom prst="rect">
            <a:avLst/>
          </a:prstGeom>
          <a:noFill/>
        </p:spPr>
        <p:txBody>
          <a:bodyPr wrap="square" rtlCol="0">
            <a:spAutoFit/>
          </a:bodyPr>
          <a:lstStyle/>
          <a:p>
            <a:pPr algn="ctr"/>
            <a:r>
              <a:rPr lang="en-US" sz="1600" b="1" dirty="0" smtClean="0">
                <a:solidFill>
                  <a:schemeClr val="accent3"/>
                </a:solidFill>
                <a:latin typeface="+mj-lt"/>
              </a:rPr>
              <a:t>New Regional Medical Center</a:t>
            </a:r>
          </a:p>
        </p:txBody>
      </p:sp>
      <p:sp>
        <p:nvSpPr>
          <p:cNvPr id="28" name="TextBox 27"/>
          <p:cNvSpPr txBox="1"/>
          <p:nvPr/>
        </p:nvSpPr>
        <p:spPr>
          <a:xfrm>
            <a:off x="18288000" y="316468"/>
            <a:ext cx="9144000" cy="307777"/>
          </a:xfrm>
          <a:prstGeom prst="rect">
            <a:avLst/>
          </a:prstGeom>
          <a:noFill/>
        </p:spPr>
        <p:txBody>
          <a:bodyPr wrap="square" rtlCol="0">
            <a:spAutoFit/>
          </a:bodyPr>
          <a:lstStyle/>
          <a:p>
            <a:pPr algn="ctr"/>
            <a:r>
              <a:rPr lang="en-US" sz="1400" b="1" dirty="0" smtClean="0">
                <a:solidFill>
                  <a:schemeClr val="accent3"/>
                </a:solidFill>
                <a:latin typeface="+mj-lt"/>
              </a:rPr>
              <a:t>East Norriton, PA</a:t>
            </a:r>
            <a:endParaRPr lang="en-US" sz="1400" b="1" dirty="0">
              <a:solidFill>
                <a:schemeClr val="accent3"/>
              </a:solidFill>
              <a:latin typeface="+mj-lt"/>
            </a:endParaRPr>
          </a:p>
        </p:txBody>
      </p:sp>
      <p:sp>
        <p:nvSpPr>
          <p:cNvPr id="9" name="TextBox 8"/>
          <p:cNvSpPr txBox="1"/>
          <p:nvPr/>
        </p:nvSpPr>
        <p:spPr>
          <a:xfrm>
            <a:off x="9139911" y="85695"/>
            <a:ext cx="9144000" cy="461665"/>
          </a:xfrm>
          <a:prstGeom prst="rect">
            <a:avLst/>
          </a:prstGeom>
          <a:noFill/>
        </p:spPr>
        <p:txBody>
          <a:bodyPr wrap="square" rtlCol="0">
            <a:spAutoFit/>
          </a:bodyPr>
          <a:lstStyle/>
          <a:p>
            <a:pPr algn="ctr"/>
            <a:r>
              <a:rPr lang="en-US" sz="2400" b="1" dirty="0" smtClean="0">
                <a:solidFill>
                  <a:schemeClr val="bg1"/>
                </a:solidFill>
                <a:latin typeface="+mj-lt"/>
              </a:rPr>
              <a:t>Turnover</a:t>
            </a:r>
          </a:p>
        </p:txBody>
      </p:sp>
      <p:grpSp>
        <p:nvGrpSpPr>
          <p:cNvPr id="34" name="Group 33"/>
          <p:cNvGrpSpPr/>
          <p:nvPr/>
        </p:nvGrpSpPr>
        <p:grpSpPr>
          <a:xfrm>
            <a:off x="2590800" y="-38100"/>
            <a:ext cx="3962400" cy="723900"/>
            <a:chOff x="2590800" y="-38100"/>
            <a:chExt cx="3962400" cy="723900"/>
          </a:xfrm>
        </p:grpSpPr>
        <p:sp>
          <p:nvSpPr>
            <p:cNvPr id="35" name="Rectangle 34"/>
            <p:cNvSpPr/>
            <p:nvPr/>
          </p:nvSpPr>
          <p:spPr>
            <a:xfrm>
              <a:off x="2590800" y="-38100"/>
              <a:ext cx="3962400" cy="723900"/>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5" descr="F:\AE Senior Thesis\Fall Semester\Reference Documents\Images\Logos\Gilbane Building Company.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61904" y="13542"/>
              <a:ext cx="1581496" cy="62061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E:\AE Senior Thesis\FINAL REPORT\998 - Background Research\EH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95800" y="14854"/>
              <a:ext cx="1958898" cy="579891"/>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59" name="Chart 58"/>
          <p:cNvGraphicFramePr/>
          <p:nvPr>
            <p:extLst>
              <p:ext uri="{D42A27DB-BD31-4B8C-83A1-F6EECF244321}">
                <p14:modId xmlns:p14="http://schemas.microsoft.com/office/powerpoint/2010/main" val="2015989803"/>
              </p:ext>
            </p:extLst>
          </p:nvPr>
        </p:nvGraphicFramePr>
        <p:xfrm>
          <a:off x="357784" y="1544728"/>
          <a:ext cx="8276032" cy="456208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167341911"/>
              </p:ext>
            </p:extLst>
          </p:nvPr>
        </p:nvGraphicFramePr>
        <p:xfrm>
          <a:off x="9318642" y="1543400"/>
          <a:ext cx="8806818" cy="1733200"/>
        </p:xfrm>
        <a:graphic>
          <a:graphicData uri="http://schemas.openxmlformats.org/drawingml/2006/table">
            <a:tbl>
              <a:tblPr bandRow="1">
                <a:tableStyleId>{93296810-A885-4BE3-A3E7-6D5BEEA58F35}</a:tableStyleId>
              </a:tblPr>
              <a:tblGrid>
                <a:gridCol w="2935606"/>
                <a:gridCol w="2935606"/>
                <a:gridCol w="2935606"/>
              </a:tblGrid>
              <a:tr h="866600">
                <a:tc>
                  <a:txBody>
                    <a:bodyPr/>
                    <a:lstStyle/>
                    <a:p>
                      <a:pPr marL="0" marR="0" algn="l">
                        <a:spcBef>
                          <a:spcPts val="0"/>
                        </a:spcBef>
                        <a:spcAft>
                          <a:spcPts val="0"/>
                        </a:spcAft>
                      </a:pPr>
                      <a:r>
                        <a:rPr lang="en-US" sz="1800" b="0" dirty="0">
                          <a:effectLst/>
                        </a:rPr>
                        <a:t>01 | BIM</a:t>
                      </a:r>
                      <a:endParaRPr lang="en-US" sz="1800" b="0" dirty="0">
                        <a:solidFill>
                          <a:srgbClr val="5A5A5A"/>
                        </a:solidFill>
                        <a:effectLst/>
                        <a:latin typeface="Calibri"/>
                        <a:ea typeface="Times New Roman"/>
                        <a:cs typeface="Times New Roman"/>
                      </a:endParaRPr>
                    </a:p>
                  </a:txBody>
                  <a:tcPr marL="103205" marR="103205" marT="0" marB="0" anchor="ctr"/>
                </a:tc>
                <a:tc>
                  <a:txBody>
                    <a:bodyPr/>
                    <a:lstStyle/>
                    <a:p>
                      <a:pPr marL="0" marR="0" algn="l">
                        <a:spcBef>
                          <a:spcPts val="0"/>
                        </a:spcBef>
                        <a:spcAft>
                          <a:spcPts val="0"/>
                        </a:spcAft>
                      </a:pPr>
                      <a:r>
                        <a:rPr lang="en-US" sz="1800" dirty="0">
                          <a:effectLst/>
                        </a:rPr>
                        <a:t>02 | </a:t>
                      </a:r>
                      <a:r>
                        <a:rPr lang="en-US" sz="1800" dirty="0" err="1">
                          <a:effectLst/>
                        </a:rPr>
                        <a:t>iPads</a:t>
                      </a:r>
                      <a:endParaRPr lang="en-US" sz="1800" dirty="0">
                        <a:solidFill>
                          <a:srgbClr val="5A5A5A"/>
                        </a:solidFill>
                        <a:effectLst/>
                        <a:latin typeface="Calibri"/>
                        <a:ea typeface="Times New Roman"/>
                        <a:cs typeface="Times New Roman"/>
                      </a:endParaRPr>
                    </a:p>
                  </a:txBody>
                  <a:tcPr marL="103205" marR="103205" marT="0" marB="0" anchor="ctr"/>
                </a:tc>
                <a:tc>
                  <a:txBody>
                    <a:bodyPr/>
                    <a:lstStyle/>
                    <a:p>
                      <a:pPr marL="0" marR="0" algn="l">
                        <a:spcBef>
                          <a:spcPts val="0"/>
                        </a:spcBef>
                        <a:spcAft>
                          <a:spcPts val="0"/>
                        </a:spcAft>
                      </a:pPr>
                      <a:r>
                        <a:rPr lang="en-US" sz="1800" b="0" dirty="0">
                          <a:effectLst/>
                        </a:rPr>
                        <a:t>03 | Collaboration Environment</a:t>
                      </a:r>
                      <a:endParaRPr lang="en-US" sz="1800" b="0" dirty="0">
                        <a:solidFill>
                          <a:srgbClr val="5A5A5A"/>
                        </a:solidFill>
                        <a:effectLst/>
                        <a:latin typeface="Calibri"/>
                        <a:ea typeface="Times New Roman"/>
                        <a:cs typeface="Times New Roman"/>
                      </a:endParaRPr>
                    </a:p>
                  </a:txBody>
                  <a:tcPr marL="103205" marR="103205" marT="0" marB="0" anchor="ctr"/>
                </a:tc>
              </a:tr>
              <a:tr h="866600">
                <a:tc>
                  <a:txBody>
                    <a:bodyPr/>
                    <a:lstStyle/>
                    <a:p>
                      <a:pPr marL="0" marR="0" algn="l">
                        <a:spcBef>
                          <a:spcPts val="0"/>
                        </a:spcBef>
                        <a:spcAft>
                          <a:spcPts val="0"/>
                        </a:spcAft>
                      </a:pPr>
                      <a:r>
                        <a:rPr lang="en-US" sz="1800" b="0" dirty="0">
                          <a:effectLst/>
                        </a:rPr>
                        <a:t>04 | Online Project Documents</a:t>
                      </a:r>
                      <a:endParaRPr lang="en-US" sz="1800" b="0" dirty="0">
                        <a:solidFill>
                          <a:srgbClr val="5A5A5A"/>
                        </a:solidFill>
                        <a:effectLst/>
                        <a:latin typeface="Calibri"/>
                        <a:ea typeface="Times New Roman"/>
                        <a:cs typeface="Times New Roman"/>
                      </a:endParaRPr>
                    </a:p>
                  </a:txBody>
                  <a:tcPr marL="103205" marR="103205" marT="0" marB="0" anchor="ctr"/>
                </a:tc>
                <a:tc>
                  <a:txBody>
                    <a:bodyPr/>
                    <a:lstStyle/>
                    <a:p>
                      <a:pPr marL="0" marR="0" algn="l">
                        <a:spcBef>
                          <a:spcPts val="0"/>
                        </a:spcBef>
                        <a:spcAft>
                          <a:spcPts val="0"/>
                        </a:spcAft>
                      </a:pPr>
                      <a:r>
                        <a:rPr lang="en-US" sz="1800" dirty="0">
                          <a:effectLst/>
                        </a:rPr>
                        <a:t>05 | 3D CAD</a:t>
                      </a:r>
                      <a:endParaRPr lang="en-US" sz="1800" dirty="0">
                        <a:solidFill>
                          <a:srgbClr val="5A5A5A"/>
                        </a:solidFill>
                        <a:effectLst/>
                        <a:latin typeface="Calibri"/>
                        <a:ea typeface="Times New Roman"/>
                        <a:cs typeface="Times New Roman"/>
                      </a:endParaRPr>
                    </a:p>
                  </a:txBody>
                  <a:tcPr marL="103205" marR="103205" marT="0" marB="0" anchor="ctr"/>
                </a:tc>
                <a:tc>
                  <a:txBody>
                    <a:bodyPr/>
                    <a:lstStyle/>
                    <a:p>
                      <a:pPr marL="0" marR="0" algn="l">
                        <a:spcBef>
                          <a:spcPts val="0"/>
                        </a:spcBef>
                        <a:spcAft>
                          <a:spcPts val="0"/>
                        </a:spcAft>
                      </a:pPr>
                      <a:r>
                        <a:rPr lang="en-US" sz="1800" dirty="0">
                          <a:effectLst/>
                        </a:rPr>
                        <a:t>06 | Mobile Tools &amp; Devices</a:t>
                      </a:r>
                      <a:endParaRPr lang="en-US" sz="1800" dirty="0">
                        <a:solidFill>
                          <a:srgbClr val="5A5A5A"/>
                        </a:solidFill>
                        <a:effectLst/>
                        <a:latin typeface="Calibri"/>
                        <a:ea typeface="Times New Roman"/>
                        <a:cs typeface="Times New Roman"/>
                      </a:endParaRPr>
                    </a:p>
                  </a:txBody>
                  <a:tcPr marL="103205" marR="103205" marT="0" marB="0" anchor="ct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31445579"/>
              </p:ext>
            </p:extLst>
          </p:nvPr>
        </p:nvGraphicFramePr>
        <p:xfrm>
          <a:off x="9267825" y="3935028"/>
          <a:ext cx="8867775" cy="1779972"/>
        </p:xfrm>
        <a:graphic>
          <a:graphicData uri="http://schemas.openxmlformats.org/drawingml/2006/table">
            <a:tbl>
              <a:tblPr bandRow="1">
                <a:tableStyleId>{5C22544A-7EE6-4342-B048-85BDC9FD1C3A}</a:tableStyleId>
              </a:tblPr>
              <a:tblGrid>
                <a:gridCol w="2955925"/>
                <a:gridCol w="2955925"/>
                <a:gridCol w="2955925"/>
              </a:tblGrid>
              <a:tr h="889986">
                <a:tc>
                  <a:txBody>
                    <a:bodyPr/>
                    <a:lstStyle/>
                    <a:p>
                      <a:pPr marL="0" marR="0">
                        <a:spcBef>
                          <a:spcPts val="0"/>
                        </a:spcBef>
                        <a:spcAft>
                          <a:spcPts val="0"/>
                        </a:spcAft>
                      </a:pPr>
                      <a:r>
                        <a:rPr lang="en-US" sz="1800" b="1" dirty="0">
                          <a:effectLst/>
                        </a:rPr>
                        <a:t>01 | Cheaper, Better Software</a:t>
                      </a:r>
                      <a:endParaRPr lang="en-US" sz="1800" b="1" dirty="0">
                        <a:solidFill>
                          <a:srgbClr val="5A5A5A"/>
                        </a:solidFill>
                        <a:effectLst/>
                        <a:latin typeface="Calibri"/>
                        <a:ea typeface="Times New Roman"/>
                        <a:cs typeface="Times New Roman"/>
                      </a:endParaRPr>
                    </a:p>
                  </a:txBody>
                  <a:tcPr marL="102691" marR="102691" marT="0" marB="0" anchor="ctr"/>
                </a:tc>
                <a:tc>
                  <a:txBody>
                    <a:bodyPr/>
                    <a:lstStyle/>
                    <a:p>
                      <a:pPr marL="0" marR="0">
                        <a:spcBef>
                          <a:spcPts val="0"/>
                        </a:spcBef>
                        <a:spcAft>
                          <a:spcPts val="0"/>
                        </a:spcAft>
                      </a:pPr>
                      <a:r>
                        <a:rPr lang="en-US" sz="1800" dirty="0">
                          <a:effectLst/>
                        </a:rPr>
                        <a:t>02 | Data Integrations (BIM)</a:t>
                      </a:r>
                      <a:endParaRPr lang="en-US" sz="1800" dirty="0">
                        <a:solidFill>
                          <a:srgbClr val="5A5A5A"/>
                        </a:solidFill>
                        <a:effectLst/>
                        <a:latin typeface="Calibri"/>
                        <a:ea typeface="Times New Roman"/>
                        <a:cs typeface="Times New Roman"/>
                      </a:endParaRPr>
                    </a:p>
                  </a:txBody>
                  <a:tcPr marL="102691" marR="102691" marT="0" marB="0" anchor="ctr"/>
                </a:tc>
                <a:tc>
                  <a:txBody>
                    <a:bodyPr/>
                    <a:lstStyle/>
                    <a:p>
                      <a:pPr marL="0" marR="0">
                        <a:spcBef>
                          <a:spcPts val="0"/>
                        </a:spcBef>
                        <a:spcAft>
                          <a:spcPts val="0"/>
                        </a:spcAft>
                      </a:pPr>
                      <a:r>
                        <a:rPr lang="en-US" sz="1800" b="1" dirty="0">
                          <a:effectLst/>
                        </a:rPr>
                        <a:t>03 | Online Collaboration</a:t>
                      </a:r>
                      <a:endParaRPr lang="en-US" sz="1800" b="1" dirty="0">
                        <a:solidFill>
                          <a:srgbClr val="5A5A5A"/>
                        </a:solidFill>
                        <a:effectLst/>
                        <a:latin typeface="Calibri"/>
                        <a:ea typeface="Times New Roman"/>
                        <a:cs typeface="Times New Roman"/>
                      </a:endParaRPr>
                    </a:p>
                  </a:txBody>
                  <a:tcPr marL="102691" marR="102691" marT="0" marB="0" anchor="ctr"/>
                </a:tc>
              </a:tr>
              <a:tr h="889986">
                <a:tc>
                  <a:txBody>
                    <a:bodyPr/>
                    <a:lstStyle/>
                    <a:p>
                      <a:pPr marL="0" marR="0">
                        <a:spcBef>
                          <a:spcPts val="0"/>
                        </a:spcBef>
                        <a:spcAft>
                          <a:spcPts val="0"/>
                        </a:spcAft>
                      </a:pPr>
                      <a:r>
                        <a:rPr lang="en-US" sz="1800" b="1" dirty="0">
                          <a:effectLst/>
                        </a:rPr>
                        <a:t>04 | Mobile Hardware</a:t>
                      </a:r>
                      <a:endParaRPr lang="en-US" sz="1800" b="1" dirty="0">
                        <a:solidFill>
                          <a:srgbClr val="5A5A5A"/>
                        </a:solidFill>
                        <a:effectLst/>
                        <a:latin typeface="Calibri"/>
                        <a:ea typeface="Times New Roman"/>
                        <a:cs typeface="Times New Roman"/>
                      </a:endParaRPr>
                    </a:p>
                  </a:txBody>
                  <a:tcPr marL="102691" marR="102691" marT="0" marB="0" anchor="ctr"/>
                </a:tc>
                <a:tc>
                  <a:txBody>
                    <a:bodyPr/>
                    <a:lstStyle/>
                    <a:p>
                      <a:pPr marL="0" marR="0">
                        <a:spcBef>
                          <a:spcPts val="0"/>
                        </a:spcBef>
                        <a:spcAft>
                          <a:spcPts val="0"/>
                        </a:spcAft>
                      </a:pPr>
                      <a:r>
                        <a:rPr lang="en-US" sz="1800" dirty="0">
                          <a:effectLst/>
                        </a:rPr>
                        <a:t>05 | Cloud Storage &amp; Tools</a:t>
                      </a:r>
                      <a:endParaRPr lang="en-US" sz="1800" dirty="0">
                        <a:solidFill>
                          <a:srgbClr val="5A5A5A"/>
                        </a:solidFill>
                        <a:effectLst/>
                        <a:latin typeface="Calibri"/>
                        <a:ea typeface="Times New Roman"/>
                        <a:cs typeface="Times New Roman"/>
                      </a:endParaRPr>
                    </a:p>
                  </a:txBody>
                  <a:tcPr marL="102691" marR="102691" marT="0" marB="0" anchor="ctr"/>
                </a:tc>
                <a:tc>
                  <a:txBody>
                    <a:bodyPr/>
                    <a:lstStyle/>
                    <a:p>
                      <a:pPr marL="0" marR="0">
                        <a:spcBef>
                          <a:spcPts val="0"/>
                        </a:spcBef>
                        <a:spcAft>
                          <a:spcPts val="0"/>
                        </a:spcAft>
                      </a:pPr>
                      <a:r>
                        <a:rPr lang="en-US" sz="1800" b="1" dirty="0">
                          <a:effectLst/>
                        </a:rPr>
                        <a:t>06 | Linked &amp; Live Project Controls</a:t>
                      </a:r>
                      <a:endParaRPr lang="en-US" sz="1800" b="1" dirty="0">
                        <a:solidFill>
                          <a:srgbClr val="5A5A5A"/>
                        </a:solidFill>
                        <a:effectLst/>
                        <a:latin typeface="Calibri"/>
                        <a:ea typeface="Times New Roman"/>
                        <a:cs typeface="Times New Roman"/>
                      </a:endParaRPr>
                    </a:p>
                  </a:txBody>
                  <a:tcPr marL="102691" marR="102691" marT="0" marB="0" anchor="ctr"/>
                </a:tc>
              </a:tr>
            </a:tbl>
          </a:graphicData>
        </a:graphic>
      </p:graphicFrame>
      <p:sp>
        <p:nvSpPr>
          <p:cNvPr id="60" name="TextBox 59"/>
          <p:cNvSpPr txBox="1"/>
          <p:nvPr/>
        </p:nvSpPr>
        <p:spPr>
          <a:xfrm>
            <a:off x="9115425" y="1007840"/>
            <a:ext cx="9144000" cy="369332"/>
          </a:xfrm>
          <a:prstGeom prst="rect">
            <a:avLst/>
          </a:prstGeom>
          <a:noFill/>
        </p:spPr>
        <p:txBody>
          <a:bodyPr wrap="square" rtlCol="0">
            <a:spAutoFit/>
          </a:bodyPr>
          <a:lstStyle/>
          <a:p>
            <a:pPr algn="ctr"/>
            <a:r>
              <a:rPr lang="en-US" sz="1800" b="1" dirty="0" smtClean="0">
                <a:solidFill>
                  <a:schemeClr val="accent3"/>
                </a:solidFill>
                <a:latin typeface="+mj-lt"/>
              </a:rPr>
              <a:t>Current Information Technology Use</a:t>
            </a:r>
            <a:endParaRPr lang="en-US" sz="1800" b="1" dirty="0">
              <a:solidFill>
                <a:schemeClr val="accent3"/>
              </a:solidFill>
              <a:latin typeface="+mj-lt"/>
            </a:endParaRPr>
          </a:p>
        </p:txBody>
      </p:sp>
      <p:sp>
        <p:nvSpPr>
          <p:cNvPr id="61" name="TextBox 60"/>
          <p:cNvSpPr txBox="1"/>
          <p:nvPr/>
        </p:nvSpPr>
        <p:spPr>
          <a:xfrm>
            <a:off x="9267825" y="3429000"/>
            <a:ext cx="9144000" cy="369332"/>
          </a:xfrm>
          <a:prstGeom prst="rect">
            <a:avLst/>
          </a:prstGeom>
          <a:noFill/>
        </p:spPr>
        <p:txBody>
          <a:bodyPr wrap="square" rtlCol="0">
            <a:spAutoFit/>
          </a:bodyPr>
          <a:lstStyle/>
          <a:p>
            <a:pPr algn="ctr"/>
            <a:r>
              <a:rPr lang="en-US" sz="1800" b="1" dirty="0" smtClean="0">
                <a:solidFill>
                  <a:schemeClr val="accent3"/>
                </a:solidFill>
                <a:latin typeface="+mj-lt"/>
              </a:rPr>
              <a:t>Desired Information Technology</a:t>
            </a:r>
            <a:endParaRPr lang="en-US" sz="1800" b="1" dirty="0">
              <a:solidFill>
                <a:schemeClr val="accent3"/>
              </a:solidFill>
              <a:latin typeface="+mj-lt"/>
            </a:endParaRPr>
          </a:p>
        </p:txBody>
      </p:sp>
      <p:sp>
        <p:nvSpPr>
          <p:cNvPr id="62" name="TextBox 61"/>
          <p:cNvSpPr txBox="1"/>
          <p:nvPr/>
        </p:nvSpPr>
        <p:spPr>
          <a:xfrm>
            <a:off x="18299150" y="990600"/>
            <a:ext cx="5899227" cy="369332"/>
          </a:xfrm>
          <a:prstGeom prst="rect">
            <a:avLst/>
          </a:prstGeom>
          <a:noFill/>
        </p:spPr>
        <p:txBody>
          <a:bodyPr wrap="square" rtlCol="0">
            <a:spAutoFit/>
          </a:bodyPr>
          <a:lstStyle/>
          <a:p>
            <a:pPr algn="ctr"/>
            <a:r>
              <a:rPr lang="en-US" sz="1800" b="1" dirty="0" smtClean="0">
                <a:solidFill>
                  <a:schemeClr val="accent3"/>
                </a:solidFill>
                <a:latin typeface="+mj-lt"/>
              </a:rPr>
              <a:t>Owner Interview</a:t>
            </a:r>
            <a:endParaRPr lang="en-US" sz="1800" b="1" dirty="0">
              <a:solidFill>
                <a:schemeClr val="accent3"/>
              </a:solidFill>
              <a:latin typeface="+mj-lt"/>
            </a:endParaRPr>
          </a:p>
        </p:txBody>
      </p:sp>
      <p:sp>
        <p:nvSpPr>
          <p:cNvPr id="64" name="TextBox 63"/>
          <p:cNvSpPr txBox="1"/>
          <p:nvPr/>
        </p:nvSpPr>
        <p:spPr>
          <a:xfrm>
            <a:off x="19202400" y="1587435"/>
            <a:ext cx="4876800" cy="2585323"/>
          </a:xfrm>
          <a:prstGeom prst="rect">
            <a:avLst/>
          </a:prstGeom>
          <a:noFill/>
        </p:spPr>
        <p:txBody>
          <a:bodyPr wrap="square" rtlCol="0">
            <a:spAutoFit/>
          </a:bodyPr>
          <a:lstStyle/>
          <a:p>
            <a:r>
              <a:rPr lang="en-US" sz="1800" dirty="0" smtClean="0">
                <a:solidFill>
                  <a:schemeClr val="accent3"/>
                </a:solidFill>
                <a:latin typeface="+mj-lt"/>
              </a:rPr>
              <a:t>Current Use</a:t>
            </a:r>
          </a:p>
          <a:p>
            <a:pPr marL="742950" lvl="1" indent="-285750">
              <a:buFont typeface="Arial" pitchFamily="34" charset="0"/>
              <a:buChar char="•"/>
            </a:pPr>
            <a:r>
              <a:rPr lang="en-US" sz="1800" dirty="0" smtClean="0">
                <a:solidFill>
                  <a:schemeClr val="accent3"/>
                </a:solidFill>
                <a:latin typeface="+mj-lt"/>
              </a:rPr>
              <a:t>Paper Plan Room</a:t>
            </a:r>
          </a:p>
          <a:p>
            <a:pPr marL="742950" lvl="1" indent="-285750">
              <a:buFont typeface="Arial" pitchFamily="34" charset="0"/>
              <a:buChar char="•"/>
            </a:pPr>
            <a:r>
              <a:rPr lang="en-US" sz="1800" dirty="0" smtClean="0">
                <a:solidFill>
                  <a:schemeClr val="accent3"/>
                </a:solidFill>
                <a:latin typeface="+mj-lt"/>
              </a:rPr>
              <a:t>Outdated As-Built information</a:t>
            </a:r>
            <a:endParaRPr lang="en-US" sz="1800" dirty="0" smtClean="0">
              <a:solidFill>
                <a:schemeClr val="accent3"/>
              </a:solidFill>
              <a:latin typeface="+mj-lt"/>
            </a:endParaRPr>
          </a:p>
          <a:p>
            <a:pPr marL="742950" lvl="1" indent="-285750">
              <a:buFont typeface="Arial" pitchFamily="34" charset="0"/>
              <a:buChar char="•"/>
            </a:pPr>
            <a:endParaRPr lang="en-US" sz="1800" dirty="0">
              <a:solidFill>
                <a:schemeClr val="accent3"/>
              </a:solidFill>
              <a:latin typeface="+mj-lt"/>
            </a:endParaRPr>
          </a:p>
          <a:p>
            <a:pPr marL="285750" indent="-285750">
              <a:buFont typeface="Arial" pitchFamily="34" charset="0"/>
              <a:buChar char="•"/>
            </a:pPr>
            <a:r>
              <a:rPr lang="en-US" sz="1800" dirty="0" smtClean="0">
                <a:solidFill>
                  <a:schemeClr val="accent3"/>
                </a:solidFill>
                <a:latin typeface="+mj-lt"/>
              </a:rPr>
              <a:t>Desired Use</a:t>
            </a:r>
          </a:p>
          <a:p>
            <a:pPr marL="742950" lvl="1" indent="-285750">
              <a:buFont typeface="Arial" pitchFamily="34" charset="0"/>
              <a:buChar char="•"/>
            </a:pPr>
            <a:r>
              <a:rPr lang="en-US" sz="1800" dirty="0" smtClean="0">
                <a:solidFill>
                  <a:schemeClr val="accent3"/>
                </a:solidFill>
                <a:latin typeface="+mj-lt"/>
              </a:rPr>
              <a:t>Room Data Log</a:t>
            </a:r>
          </a:p>
          <a:p>
            <a:pPr marL="742950" lvl="1" indent="-285750">
              <a:buFont typeface="Arial" pitchFamily="34" charset="0"/>
              <a:buChar char="•"/>
            </a:pPr>
            <a:r>
              <a:rPr lang="en-US" sz="1800" dirty="0" smtClean="0">
                <a:solidFill>
                  <a:schemeClr val="accent3"/>
                </a:solidFill>
                <a:latin typeface="+mj-lt"/>
              </a:rPr>
              <a:t>As-Built Drawings</a:t>
            </a:r>
          </a:p>
          <a:p>
            <a:pPr marL="742950" lvl="1" indent="-285750">
              <a:buFont typeface="Arial" pitchFamily="34" charset="0"/>
              <a:buChar char="•"/>
            </a:pPr>
            <a:r>
              <a:rPr lang="en-US" sz="1800" dirty="0" smtClean="0">
                <a:solidFill>
                  <a:schemeClr val="accent3"/>
                </a:solidFill>
                <a:latin typeface="+mj-lt"/>
              </a:rPr>
              <a:t>Submittal Log</a:t>
            </a:r>
          </a:p>
          <a:p>
            <a:pPr marL="742950" lvl="1" indent="-285750">
              <a:buFont typeface="Arial" pitchFamily="34" charset="0"/>
              <a:buChar char="•"/>
            </a:pPr>
            <a:endParaRPr lang="en-US" sz="1800" dirty="0">
              <a:solidFill>
                <a:schemeClr val="accent3"/>
              </a:solidFill>
              <a:latin typeface="+mj-lt"/>
            </a:endParaRPr>
          </a:p>
        </p:txBody>
      </p:sp>
      <p:sp>
        <p:nvSpPr>
          <p:cNvPr id="20" name="Rectangle 19"/>
          <p:cNvSpPr/>
          <p:nvPr/>
        </p:nvSpPr>
        <p:spPr>
          <a:xfrm>
            <a:off x="19202400" y="4419600"/>
            <a:ext cx="4876800" cy="1692771"/>
          </a:xfrm>
          <a:prstGeom prst="rect">
            <a:avLst/>
          </a:prstGeom>
          <a:ln>
            <a:noFill/>
          </a:ln>
        </p:spPr>
        <p:txBody>
          <a:bodyPr wrap="square">
            <a:spAutoFit/>
          </a:bodyPr>
          <a:lstStyle/>
          <a:p>
            <a:pPr algn="ctr"/>
            <a:r>
              <a:rPr lang="en-US" b="1" cap="small" dirty="0">
                <a:solidFill>
                  <a:schemeClr val="accent3"/>
                </a:solidFill>
                <a:latin typeface="+mj-lt"/>
              </a:rPr>
              <a:t>“The words that came up most often were ‘cheaper,’ ‘simpler,’ streamlined,’ ‘user-friendly,’ ‘interoperable,’ and ‘integrated’.” </a:t>
            </a:r>
            <a:endParaRPr lang="en-US" b="1" cap="small" dirty="0" smtClean="0">
              <a:solidFill>
                <a:schemeClr val="accent3"/>
              </a:solidFill>
              <a:latin typeface="+mj-lt"/>
            </a:endParaRPr>
          </a:p>
          <a:p>
            <a:pPr algn="ctr"/>
            <a:r>
              <a:rPr lang="en-US" sz="1600" b="1" i="1" cap="small" dirty="0" smtClean="0">
                <a:solidFill>
                  <a:schemeClr val="accent3"/>
                </a:solidFill>
                <a:latin typeface="+mj-lt"/>
              </a:rPr>
              <a:t>Tom </a:t>
            </a:r>
            <a:r>
              <a:rPr lang="en-US" sz="1600" b="1" i="1" cap="small" dirty="0">
                <a:solidFill>
                  <a:schemeClr val="accent3"/>
                </a:solidFill>
                <a:latin typeface="+mj-lt"/>
              </a:rPr>
              <a:t>Sawyer, Engineering News-Record</a:t>
            </a:r>
            <a:endParaRPr lang="en-US" sz="1600" b="1" cap="small" dirty="0">
              <a:solidFill>
                <a:schemeClr val="accent3"/>
              </a:solidFill>
              <a:latin typeface="+mj-lt"/>
            </a:endParaRPr>
          </a:p>
        </p:txBody>
      </p:sp>
    </p:spTree>
    <p:extLst>
      <p:ext uri="{BB962C8B-B14F-4D97-AF65-F5344CB8AC3E}">
        <p14:creationId xmlns:p14="http://schemas.microsoft.com/office/powerpoint/2010/main" val="24860367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24198378" y="647700"/>
            <a:ext cx="3254298" cy="6210300"/>
            <a:chOff x="24198378" y="647700"/>
            <a:chExt cx="3254298" cy="6210300"/>
          </a:xfrm>
        </p:grpSpPr>
        <p:sp>
          <p:nvSpPr>
            <p:cNvPr id="46" name="Rectangle 45"/>
            <p:cNvSpPr/>
            <p:nvPr/>
          </p:nvSpPr>
          <p:spPr>
            <a:xfrm>
              <a:off x="24198378" y="647700"/>
              <a:ext cx="3254298" cy="6210300"/>
            </a:xfrm>
            <a:prstGeom prst="rect">
              <a:avLst/>
            </a:prstGeom>
            <a:gradFill>
              <a:gsLst>
                <a:gs pos="22000">
                  <a:schemeClr val="bg1">
                    <a:alpha val="70000"/>
                    <a:lumMod val="93000"/>
                  </a:schemeClr>
                </a:gs>
                <a:gs pos="100000">
                  <a:schemeClr val="bg1">
                    <a:lumMod val="75000"/>
                    <a:alpha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24231600" y="1464324"/>
              <a:ext cx="2720898" cy="307777"/>
            </a:xfrm>
            <a:prstGeom prst="rect">
              <a:avLst/>
            </a:prstGeom>
            <a:noFill/>
          </p:spPr>
          <p:txBody>
            <a:bodyPr wrap="square" rtlCol="0">
              <a:spAutoFit/>
            </a:bodyPr>
            <a:lstStyle/>
            <a:p>
              <a:pPr algn="ctr"/>
              <a:r>
                <a:rPr lang="en-US" sz="1400" b="1" u="sng" dirty="0" smtClean="0">
                  <a:solidFill>
                    <a:schemeClr val="accent3"/>
                  </a:solidFill>
                  <a:latin typeface="+mj-lt"/>
                </a:rPr>
                <a:t>Presentation Outline</a:t>
              </a:r>
              <a:endParaRPr lang="en-US" sz="1400" b="1" u="sng" dirty="0">
                <a:solidFill>
                  <a:schemeClr val="accent3"/>
                </a:solidFill>
                <a:latin typeface="+mj-lt"/>
              </a:endParaRPr>
            </a:p>
          </p:txBody>
        </p:sp>
        <p:sp>
          <p:nvSpPr>
            <p:cNvPr id="48" name="TextBox 47"/>
            <p:cNvSpPr txBox="1"/>
            <p:nvPr/>
          </p:nvSpPr>
          <p:spPr>
            <a:xfrm>
              <a:off x="24384000" y="1820499"/>
              <a:ext cx="2895600" cy="3647152"/>
            </a:xfrm>
            <a:prstGeom prst="rect">
              <a:avLst/>
            </a:prstGeom>
            <a:noFill/>
          </p:spPr>
          <p:txBody>
            <a:bodyPr wrap="square" rtlCol="0">
              <a:spAutoFit/>
            </a:bodyPr>
            <a:lstStyle/>
            <a:p>
              <a:pPr marL="285750" indent="-285750">
                <a:buFont typeface="+mj-lt"/>
                <a:buAutoNum type="romanUcPeriod"/>
              </a:pPr>
              <a:r>
                <a:rPr lang="en-US" sz="1100" b="1" dirty="0" smtClean="0">
                  <a:solidFill>
                    <a:schemeClr val="tx1">
                      <a:lumMod val="50000"/>
                      <a:lumOff val="50000"/>
                    </a:schemeClr>
                  </a:solidFill>
                  <a:latin typeface="+mj-lt"/>
                </a:rPr>
                <a:t>Project Background</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accent3"/>
                  </a:solidFill>
                  <a:latin typeface="+mj-lt"/>
                </a:rPr>
                <a:t>VDC Implementation</a:t>
              </a:r>
            </a:p>
            <a:p>
              <a:pPr marL="742950" lvl="1" indent="-285750">
                <a:buFont typeface="+mj-lt"/>
                <a:buAutoNum type="romanUcPeriod"/>
              </a:pPr>
              <a:r>
                <a:rPr lang="en-US" sz="1100" b="1" dirty="0" smtClean="0">
                  <a:solidFill>
                    <a:schemeClr val="tx1">
                      <a:lumMod val="50000"/>
                      <a:lumOff val="50000"/>
                    </a:schemeClr>
                  </a:solidFill>
                  <a:latin typeface="+mj-lt"/>
                </a:rPr>
                <a:t>Design</a:t>
              </a:r>
            </a:p>
            <a:p>
              <a:pPr marL="1200150" lvl="2" indent="-285750">
                <a:buFont typeface="+mj-lt"/>
                <a:buAutoNum type="romanUcPeriod"/>
              </a:pPr>
              <a:r>
                <a:rPr lang="en-US" sz="1100" b="1" dirty="0" smtClean="0">
                  <a:solidFill>
                    <a:schemeClr val="tx1">
                      <a:lumMod val="50000"/>
                      <a:lumOff val="50000"/>
                    </a:schemeClr>
                  </a:solidFill>
                  <a:latin typeface="+mj-lt"/>
                </a:rPr>
                <a:t>Atrium Curtain Wall</a:t>
              </a:r>
            </a:p>
            <a:p>
              <a:pPr marL="1200150" lvl="2" indent="-285750">
                <a:buFont typeface="+mj-lt"/>
                <a:buAutoNum type="romanUcPeriod"/>
              </a:pPr>
              <a:r>
                <a:rPr lang="en-US" sz="1100" b="1" dirty="0" smtClean="0">
                  <a:solidFill>
                    <a:schemeClr val="tx1">
                      <a:lumMod val="50000"/>
                      <a:lumOff val="50000"/>
                    </a:schemeClr>
                  </a:solidFill>
                  <a:latin typeface="+mj-lt"/>
                </a:rPr>
                <a:t>Pour Strip System</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Preconstruction</a:t>
              </a:r>
            </a:p>
            <a:p>
              <a:pPr marL="1200150" lvl="2" indent="-285750">
                <a:buFont typeface="+mj-lt"/>
                <a:buAutoNum type="romanUcPeriod"/>
              </a:pPr>
              <a:r>
                <a:rPr lang="en-US" sz="1100" b="1" dirty="0" smtClean="0">
                  <a:solidFill>
                    <a:schemeClr val="tx1">
                      <a:lumMod val="50000"/>
                      <a:lumOff val="50000"/>
                    </a:schemeClr>
                  </a:solidFill>
                  <a:latin typeface="+mj-lt"/>
                </a:rPr>
                <a:t>3D QTO &amp; Estimating</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Construction</a:t>
              </a:r>
            </a:p>
            <a:p>
              <a:pPr marL="1200150" lvl="2" indent="-285750">
                <a:buFont typeface="+mj-lt"/>
                <a:buAutoNum type="romanUcPeriod"/>
              </a:pPr>
              <a:r>
                <a:rPr lang="en-US" sz="1100" b="1" dirty="0" smtClean="0">
                  <a:solidFill>
                    <a:schemeClr val="tx1">
                      <a:lumMod val="50000"/>
                      <a:lumOff val="50000"/>
                    </a:schemeClr>
                  </a:solidFill>
                  <a:latin typeface="+mj-lt"/>
                </a:rPr>
                <a:t>Steel Trending</a:t>
              </a:r>
            </a:p>
            <a:p>
              <a:pPr marL="1200150" lvl="2" indent="-285750">
                <a:buFont typeface="+mj-lt"/>
                <a:buAutoNum type="romanUcPeriod"/>
              </a:pPr>
              <a:r>
                <a:rPr lang="en-US" sz="1100" b="1" dirty="0" smtClean="0">
                  <a:solidFill>
                    <a:schemeClr val="tx1">
                      <a:lumMod val="50000"/>
                      <a:lumOff val="50000"/>
                    </a:schemeClr>
                  </a:solidFill>
                  <a:latin typeface="+mj-lt"/>
                </a:rPr>
                <a:t>Crane Logistics</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accent3"/>
                  </a:solidFill>
                  <a:latin typeface="+mj-lt"/>
                </a:rPr>
                <a:t>Turnover</a:t>
              </a:r>
            </a:p>
            <a:p>
              <a:pPr marL="1200150" lvl="2" indent="-285750">
                <a:buFont typeface="+mj-lt"/>
                <a:buAutoNum type="romanUcPeriod"/>
              </a:pPr>
              <a:r>
                <a:rPr lang="en-US" sz="1100" b="1" dirty="0" smtClean="0">
                  <a:solidFill>
                    <a:schemeClr val="tx1">
                      <a:lumMod val="50000"/>
                      <a:lumOff val="50000"/>
                    </a:schemeClr>
                  </a:solidFill>
                  <a:latin typeface="+mj-lt"/>
                </a:rPr>
                <a:t>FM Documentation</a:t>
              </a:r>
            </a:p>
            <a:p>
              <a:pPr marL="1200150" lvl="2" indent="-285750">
                <a:buFont typeface="+mj-lt"/>
                <a:buAutoNum type="romanUcPeriod"/>
              </a:pPr>
              <a:r>
                <a:rPr lang="en-US" sz="1100" b="1" dirty="0" smtClean="0">
                  <a:solidFill>
                    <a:schemeClr val="accent3"/>
                  </a:solidFill>
                  <a:latin typeface="+mj-lt"/>
                </a:rPr>
                <a:t>FM Interact</a:t>
              </a:r>
            </a:p>
            <a:p>
              <a:pPr marL="285750" indent="-285750">
                <a:buFont typeface="+mj-lt"/>
                <a:buAutoNum type="romanUcPeriod"/>
              </a:pPr>
              <a:endParaRPr lang="en-US" sz="1100" b="1" dirty="0">
                <a:solidFill>
                  <a:schemeClr val="accent3"/>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Recommendations</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Acknowledgements</a:t>
              </a:r>
            </a:p>
          </p:txBody>
        </p:sp>
      </p:grpSp>
      <p:sp>
        <p:nvSpPr>
          <p:cNvPr id="5" name="Rectangle 4"/>
          <p:cNvSpPr/>
          <p:nvPr/>
        </p:nvSpPr>
        <p:spPr>
          <a:xfrm>
            <a:off x="9166302" y="-1371600"/>
            <a:ext cx="9144000" cy="12954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22302" y="-1371600"/>
            <a:ext cx="9144000" cy="12954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8" name="Rectangle 7"/>
          <p:cNvSpPr/>
          <p:nvPr/>
        </p:nvSpPr>
        <p:spPr>
          <a:xfrm>
            <a:off x="18299151" y="-1371600"/>
            <a:ext cx="9144000" cy="12954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 name="Rectangle 3"/>
          <p:cNvSpPr/>
          <p:nvPr/>
        </p:nvSpPr>
        <p:spPr>
          <a:xfrm>
            <a:off x="0" y="-38100"/>
            <a:ext cx="27432000" cy="723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p:cNvSpPr/>
          <p:nvPr/>
        </p:nvSpPr>
        <p:spPr>
          <a:xfrm>
            <a:off x="0" y="6515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accent3"/>
                </a:solidFill>
              </a:rPr>
              <a:t>Brian J. Nahas [Construction </a:t>
            </a:r>
            <a:r>
              <a:rPr lang="en-US" sz="1400" b="1" dirty="0" smtClean="0">
                <a:solidFill>
                  <a:schemeClr val="accent3"/>
                </a:solidFill>
              </a:rPr>
              <a:t>Management Option]</a:t>
            </a:r>
            <a:endParaRPr lang="en-US" sz="1400" b="1" dirty="0">
              <a:solidFill>
                <a:schemeClr val="accent3"/>
              </a:solidFill>
            </a:endParaRPr>
          </a:p>
        </p:txBody>
      </p:sp>
      <p:grpSp>
        <p:nvGrpSpPr>
          <p:cNvPr id="15" name="Group 14"/>
          <p:cNvGrpSpPr/>
          <p:nvPr/>
        </p:nvGrpSpPr>
        <p:grpSpPr>
          <a:xfrm rot="16200000">
            <a:off x="26516110" y="5815549"/>
            <a:ext cx="571500" cy="568520"/>
            <a:chOff x="8305800" y="685800"/>
            <a:chExt cx="762000" cy="758026"/>
          </a:xfrm>
        </p:grpSpPr>
        <p:sp>
          <p:nvSpPr>
            <p:cNvPr id="12" name="Rectangle 11"/>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304800" y="5814059"/>
            <a:ext cx="571500" cy="568520"/>
            <a:chOff x="8305800" y="685800"/>
            <a:chExt cx="762000" cy="758026"/>
          </a:xfrm>
        </p:grpSpPr>
        <p:sp>
          <p:nvSpPr>
            <p:cNvPr id="17" name="Rectangle 16"/>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p:cNvPicPr/>
          <p:nvPr/>
        </p:nvPicPr>
        <p:blipFill rotWithShape="1">
          <a:blip r:embed="rId3" cstate="print">
            <a:extLst>
              <a:ext uri="{BEBA8EAE-BF5A-486C-A8C5-ECC9F3942E4B}">
                <a14:imgProps xmlns:a14="http://schemas.microsoft.com/office/drawing/2010/main">
                  <a14:imgLayer r:embed="rId4">
                    <a14:imgEffect>
                      <a14:backgroundRemoval t="0" b="100000" l="0" r="100000">
                        <a14:backgroundMark x1="8074" y1="88456" x2="8074" y2="88456"/>
                        <a14:backgroundMark x1="27542" y1="90756" x2="27542" y2="90756"/>
                        <a14:backgroundMark x1="0" y1="77851" x2="17398" y2="86110"/>
                      </a14:backgroundRemoval>
                    </a14:imgEffect>
                  </a14:imgLayer>
                </a14:imgProps>
              </a:ext>
              <a:ext uri="{28A0092B-C50C-407E-A947-70E740481C1C}">
                <a14:useLocalDpi xmlns:a14="http://schemas.microsoft.com/office/drawing/2010/main"/>
              </a:ext>
            </a:extLst>
          </a:blip>
          <a:srcRect/>
          <a:stretch/>
        </p:blipFill>
        <p:spPr bwMode="auto">
          <a:xfrm>
            <a:off x="25069800" y="-2165"/>
            <a:ext cx="2362200" cy="114516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1" name="Rectangle 30"/>
          <p:cNvSpPr/>
          <p:nvPr/>
        </p:nvSpPr>
        <p:spPr>
          <a:xfrm>
            <a:off x="9147531" y="-76200"/>
            <a:ext cx="9144000" cy="76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8288000" y="9503"/>
            <a:ext cx="9144000" cy="338554"/>
          </a:xfrm>
          <a:prstGeom prst="rect">
            <a:avLst/>
          </a:prstGeom>
          <a:noFill/>
        </p:spPr>
        <p:txBody>
          <a:bodyPr wrap="square" rtlCol="0">
            <a:spAutoFit/>
          </a:bodyPr>
          <a:lstStyle/>
          <a:p>
            <a:pPr algn="ctr"/>
            <a:r>
              <a:rPr lang="en-US" sz="1600" b="1" dirty="0" smtClean="0">
                <a:solidFill>
                  <a:schemeClr val="accent3"/>
                </a:solidFill>
                <a:latin typeface="+mj-lt"/>
              </a:rPr>
              <a:t>New Regional Medical Center</a:t>
            </a:r>
          </a:p>
        </p:txBody>
      </p:sp>
      <p:sp>
        <p:nvSpPr>
          <p:cNvPr id="28" name="TextBox 27"/>
          <p:cNvSpPr txBox="1"/>
          <p:nvPr/>
        </p:nvSpPr>
        <p:spPr>
          <a:xfrm>
            <a:off x="18288000" y="316468"/>
            <a:ext cx="9144000" cy="307777"/>
          </a:xfrm>
          <a:prstGeom prst="rect">
            <a:avLst/>
          </a:prstGeom>
          <a:noFill/>
        </p:spPr>
        <p:txBody>
          <a:bodyPr wrap="square" rtlCol="0">
            <a:spAutoFit/>
          </a:bodyPr>
          <a:lstStyle/>
          <a:p>
            <a:pPr algn="ctr"/>
            <a:r>
              <a:rPr lang="en-US" sz="1400" b="1" dirty="0" smtClean="0">
                <a:solidFill>
                  <a:schemeClr val="accent3"/>
                </a:solidFill>
                <a:latin typeface="+mj-lt"/>
              </a:rPr>
              <a:t>East Norriton, PA</a:t>
            </a:r>
            <a:endParaRPr lang="en-US" sz="1400" b="1" dirty="0">
              <a:solidFill>
                <a:schemeClr val="accent3"/>
              </a:solidFill>
              <a:latin typeface="+mj-lt"/>
            </a:endParaRPr>
          </a:p>
        </p:txBody>
      </p:sp>
      <p:sp>
        <p:nvSpPr>
          <p:cNvPr id="9" name="TextBox 8"/>
          <p:cNvSpPr txBox="1"/>
          <p:nvPr/>
        </p:nvSpPr>
        <p:spPr>
          <a:xfrm>
            <a:off x="9139911" y="85695"/>
            <a:ext cx="9144000" cy="461665"/>
          </a:xfrm>
          <a:prstGeom prst="rect">
            <a:avLst/>
          </a:prstGeom>
          <a:noFill/>
        </p:spPr>
        <p:txBody>
          <a:bodyPr wrap="square" rtlCol="0">
            <a:spAutoFit/>
          </a:bodyPr>
          <a:lstStyle/>
          <a:p>
            <a:pPr algn="ctr"/>
            <a:r>
              <a:rPr lang="en-US" sz="2400" b="1" dirty="0" smtClean="0">
                <a:solidFill>
                  <a:schemeClr val="bg1"/>
                </a:solidFill>
                <a:latin typeface="+mj-lt"/>
              </a:rPr>
              <a:t>Turnover</a:t>
            </a:r>
          </a:p>
        </p:txBody>
      </p:sp>
      <p:grpSp>
        <p:nvGrpSpPr>
          <p:cNvPr id="34" name="Group 33"/>
          <p:cNvGrpSpPr/>
          <p:nvPr/>
        </p:nvGrpSpPr>
        <p:grpSpPr>
          <a:xfrm>
            <a:off x="2590800" y="-38100"/>
            <a:ext cx="3962400" cy="723900"/>
            <a:chOff x="2590800" y="-38100"/>
            <a:chExt cx="3962400" cy="723900"/>
          </a:xfrm>
        </p:grpSpPr>
        <p:sp>
          <p:nvSpPr>
            <p:cNvPr id="35" name="Rectangle 34"/>
            <p:cNvSpPr/>
            <p:nvPr/>
          </p:nvSpPr>
          <p:spPr>
            <a:xfrm>
              <a:off x="2590800" y="-38100"/>
              <a:ext cx="3962400" cy="723900"/>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5" descr="F:\AE Senior Thesis\Fall Semester\Reference Documents\Images\Logos\Gilbane Building Company.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61904" y="13542"/>
              <a:ext cx="1581496" cy="62061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E:\AE Senior Thesis\FINAL REPORT\998 - Background Research\EHN.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95800" y="14854"/>
              <a:ext cx="1958898" cy="579891"/>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TextBox 48"/>
          <p:cNvSpPr txBox="1"/>
          <p:nvPr/>
        </p:nvSpPr>
        <p:spPr>
          <a:xfrm>
            <a:off x="22302" y="1014773"/>
            <a:ext cx="9144000" cy="369332"/>
          </a:xfrm>
          <a:prstGeom prst="rect">
            <a:avLst/>
          </a:prstGeom>
          <a:noFill/>
        </p:spPr>
        <p:txBody>
          <a:bodyPr wrap="square" rtlCol="0">
            <a:spAutoFit/>
          </a:bodyPr>
          <a:lstStyle/>
          <a:p>
            <a:pPr algn="ctr"/>
            <a:r>
              <a:rPr lang="en-US" sz="1800" b="1" dirty="0" smtClean="0">
                <a:solidFill>
                  <a:schemeClr val="accent3"/>
                </a:solidFill>
                <a:latin typeface="+mj-lt"/>
              </a:rPr>
              <a:t>FM Dashboard</a:t>
            </a:r>
            <a:endParaRPr lang="en-US" sz="1800" b="1" dirty="0">
              <a:solidFill>
                <a:schemeClr val="accent3"/>
              </a:solidFill>
              <a:latin typeface="+mj-lt"/>
            </a:endParaRPr>
          </a:p>
        </p:txBody>
      </p:sp>
      <p:pic>
        <p:nvPicPr>
          <p:cNvPr id="15362" name="Picture 2"/>
          <p:cNvPicPr>
            <a:picLocks noChangeAspect="1" noChangeArrowheads="1"/>
          </p:cNvPicPr>
          <p:nvPr/>
        </p:nvPicPr>
        <p:blipFill>
          <a:blip r:embed="rId7">
            <a:clrChange>
              <a:clrFrom>
                <a:srgbClr val="CCCCCC"/>
              </a:clrFrom>
              <a:clrTo>
                <a:srgbClr val="CCCCCC">
                  <a:alpha val="0"/>
                </a:srgbClr>
              </a:clrTo>
            </a:clrChange>
            <a:extLst>
              <a:ext uri="{28A0092B-C50C-407E-A947-70E740481C1C}">
                <a14:useLocalDpi xmlns:a14="http://schemas.microsoft.com/office/drawing/2010/main" val="0"/>
              </a:ext>
            </a:extLst>
          </a:blip>
          <a:srcRect/>
          <a:stretch>
            <a:fillRect/>
          </a:stretch>
        </p:blipFill>
        <p:spPr bwMode="auto">
          <a:xfrm>
            <a:off x="478508" y="1765760"/>
            <a:ext cx="8180278" cy="33257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descr="E:\FM Dashboard\Facility Management Interface\Project Management System\New Regional Medical Center\Dashboard Interface\Icons\Submittal_OM.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96600" y="4351610"/>
            <a:ext cx="1223072" cy="12230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366" name="Picture 6" descr="E:\FM Dashboard\Facility Management Interface\Project Management System\New Regional Medical Center\Dashboard Interface\Icons\Room_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96600" y="914400"/>
            <a:ext cx="1223072" cy="12230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367" name="Picture 7" descr="E:\FM Dashboard\Facility Management Interface\Project Management System\New Regional Medical Center\Dashboard Interface\Icons\AsBuilt_dwg.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96600" y="2648989"/>
            <a:ext cx="1223072" cy="12230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12365385" y="920684"/>
            <a:ext cx="5236815" cy="4801314"/>
          </a:xfrm>
          <a:prstGeom prst="rect">
            <a:avLst/>
          </a:prstGeom>
          <a:noFill/>
        </p:spPr>
        <p:txBody>
          <a:bodyPr wrap="square" rtlCol="0">
            <a:spAutoFit/>
          </a:bodyPr>
          <a:lstStyle/>
          <a:p>
            <a:pPr lvl="1"/>
            <a:r>
              <a:rPr lang="en-US" sz="1800" b="1" dirty="0" smtClean="0">
                <a:solidFill>
                  <a:schemeClr val="accent3"/>
                </a:solidFill>
                <a:latin typeface="+mj-lt"/>
              </a:rPr>
              <a:t>Room Log</a:t>
            </a:r>
          </a:p>
          <a:p>
            <a:pPr marL="742950" lvl="1" indent="-285750">
              <a:buFont typeface="Arial" pitchFamily="34" charset="0"/>
              <a:buChar char="•"/>
            </a:pPr>
            <a:r>
              <a:rPr lang="en-US" sz="1800" dirty="0" smtClean="0">
                <a:solidFill>
                  <a:schemeClr val="accent3"/>
                </a:solidFill>
                <a:latin typeface="+mj-lt"/>
              </a:rPr>
              <a:t>Direct access to equipment files</a:t>
            </a:r>
            <a:endParaRPr lang="en-US" sz="1800" dirty="0" smtClean="0">
              <a:solidFill>
                <a:schemeClr val="accent3"/>
              </a:solidFill>
              <a:latin typeface="+mj-lt"/>
            </a:endParaRPr>
          </a:p>
          <a:p>
            <a:pPr marL="742950" lvl="1" indent="-285750">
              <a:buFont typeface="Arial" pitchFamily="34" charset="0"/>
              <a:buChar char="•"/>
            </a:pPr>
            <a:r>
              <a:rPr lang="en-US" sz="1800" dirty="0" smtClean="0">
                <a:solidFill>
                  <a:schemeClr val="accent3"/>
                </a:solidFill>
                <a:latin typeface="+mj-lt"/>
              </a:rPr>
              <a:t>Construction &amp; As-built Photographs</a:t>
            </a:r>
            <a:endParaRPr lang="en-US" sz="1800" dirty="0" smtClean="0">
              <a:solidFill>
                <a:schemeClr val="accent3"/>
              </a:solidFill>
              <a:latin typeface="+mj-lt"/>
            </a:endParaRPr>
          </a:p>
          <a:p>
            <a:pPr marL="742950" lvl="1" indent="-285750">
              <a:buFont typeface="Arial" pitchFamily="34" charset="0"/>
              <a:buChar char="•"/>
            </a:pPr>
            <a:endParaRPr lang="en-US" sz="1800" dirty="0" smtClean="0">
              <a:solidFill>
                <a:schemeClr val="accent3"/>
              </a:solidFill>
              <a:latin typeface="+mj-lt"/>
            </a:endParaRPr>
          </a:p>
          <a:p>
            <a:pPr marL="742950" lvl="1" indent="-285750">
              <a:buFont typeface="Arial" pitchFamily="34" charset="0"/>
              <a:buChar char="•"/>
            </a:pPr>
            <a:endParaRPr lang="en-US" sz="1800" dirty="0">
              <a:solidFill>
                <a:schemeClr val="accent3"/>
              </a:solidFill>
              <a:latin typeface="+mj-lt"/>
            </a:endParaRPr>
          </a:p>
          <a:p>
            <a:pPr marL="742950" lvl="1" indent="-285750">
              <a:buFont typeface="Arial" pitchFamily="34" charset="0"/>
              <a:buChar char="•"/>
            </a:pPr>
            <a:endParaRPr lang="en-US" sz="1800" dirty="0" smtClean="0">
              <a:solidFill>
                <a:schemeClr val="accent3"/>
              </a:solidFill>
              <a:latin typeface="+mj-lt"/>
            </a:endParaRPr>
          </a:p>
          <a:p>
            <a:pPr lvl="1"/>
            <a:r>
              <a:rPr lang="en-US" sz="1800" b="1" dirty="0" smtClean="0">
                <a:solidFill>
                  <a:schemeClr val="accent3"/>
                </a:solidFill>
                <a:latin typeface="+mj-lt"/>
              </a:rPr>
              <a:t>As-Built Drawings</a:t>
            </a:r>
          </a:p>
          <a:p>
            <a:pPr marL="742950" lvl="1" indent="-285750">
              <a:buFont typeface="Arial" pitchFamily="34" charset="0"/>
              <a:buChar char="•"/>
            </a:pPr>
            <a:r>
              <a:rPr lang="en-US" sz="1800" dirty="0" smtClean="0">
                <a:solidFill>
                  <a:schemeClr val="accent3"/>
                </a:solidFill>
                <a:latin typeface="+mj-lt"/>
              </a:rPr>
              <a:t>PDF Digital Set</a:t>
            </a:r>
          </a:p>
          <a:p>
            <a:pPr marL="742950" lvl="1" indent="-285750">
              <a:buFont typeface="Arial" pitchFamily="34" charset="0"/>
              <a:buChar char="•"/>
            </a:pPr>
            <a:r>
              <a:rPr lang="en-US" sz="1800" dirty="0" smtClean="0">
                <a:solidFill>
                  <a:schemeClr val="accent3"/>
                </a:solidFill>
                <a:latin typeface="+mj-lt"/>
              </a:rPr>
              <a:t>Hyperlinked details </a:t>
            </a:r>
            <a:endParaRPr lang="en-US" sz="1800" dirty="0" smtClean="0">
              <a:solidFill>
                <a:schemeClr val="accent3"/>
              </a:solidFill>
              <a:latin typeface="+mj-lt"/>
            </a:endParaRPr>
          </a:p>
          <a:p>
            <a:pPr marL="742950" lvl="1" indent="-285750">
              <a:buFont typeface="Arial" pitchFamily="34" charset="0"/>
              <a:buChar char="•"/>
            </a:pPr>
            <a:endParaRPr lang="en-US" sz="1800" dirty="0" smtClean="0">
              <a:solidFill>
                <a:schemeClr val="accent3"/>
              </a:solidFill>
              <a:latin typeface="+mj-lt"/>
            </a:endParaRPr>
          </a:p>
          <a:p>
            <a:pPr lvl="1"/>
            <a:endParaRPr lang="en-US" sz="1800" dirty="0">
              <a:solidFill>
                <a:schemeClr val="accent3"/>
              </a:solidFill>
              <a:latin typeface="+mj-lt"/>
            </a:endParaRPr>
          </a:p>
          <a:p>
            <a:pPr marL="742950" lvl="1" indent="-285750">
              <a:buFont typeface="Arial" pitchFamily="34" charset="0"/>
              <a:buChar char="•"/>
            </a:pPr>
            <a:endParaRPr lang="en-US" sz="1800" dirty="0" smtClean="0">
              <a:solidFill>
                <a:schemeClr val="accent3"/>
              </a:solidFill>
              <a:latin typeface="+mj-lt"/>
            </a:endParaRPr>
          </a:p>
          <a:p>
            <a:pPr lvl="1"/>
            <a:r>
              <a:rPr lang="en-US" sz="1800" b="1" dirty="0" smtClean="0">
                <a:solidFill>
                  <a:schemeClr val="accent3"/>
                </a:solidFill>
                <a:latin typeface="+mj-lt"/>
              </a:rPr>
              <a:t>Submittal / O&amp;M</a:t>
            </a:r>
            <a:endParaRPr lang="en-US" sz="1800" b="1" dirty="0">
              <a:solidFill>
                <a:schemeClr val="accent3"/>
              </a:solidFill>
              <a:latin typeface="+mj-lt"/>
            </a:endParaRPr>
          </a:p>
          <a:p>
            <a:pPr marL="742950" lvl="1" indent="-285750">
              <a:buFont typeface="Arial" pitchFamily="34" charset="0"/>
              <a:buChar char="•"/>
            </a:pPr>
            <a:r>
              <a:rPr lang="en-US" sz="1800" dirty="0" smtClean="0">
                <a:solidFill>
                  <a:schemeClr val="accent3"/>
                </a:solidFill>
                <a:latin typeface="+mj-lt"/>
              </a:rPr>
              <a:t>Material Submittal Information</a:t>
            </a:r>
          </a:p>
          <a:p>
            <a:pPr marL="742950" lvl="1" indent="-285750">
              <a:buFont typeface="Arial" pitchFamily="34" charset="0"/>
              <a:buChar char="•"/>
            </a:pPr>
            <a:r>
              <a:rPr lang="en-US" sz="1800" dirty="0" smtClean="0">
                <a:solidFill>
                  <a:schemeClr val="accent3"/>
                </a:solidFill>
                <a:latin typeface="+mj-lt"/>
              </a:rPr>
              <a:t>Equipment &amp; Room Locations</a:t>
            </a:r>
            <a:endParaRPr lang="en-US" sz="1800" dirty="0">
              <a:solidFill>
                <a:schemeClr val="accent3"/>
              </a:solidFill>
              <a:latin typeface="+mj-lt"/>
            </a:endParaRPr>
          </a:p>
          <a:p>
            <a:pPr marL="742950" lvl="1" indent="-285750">
              <a:buFont typeface="Arial" pitchFamily="34" charset="0"/>
              <a:buChar char="•"/>
            </a:pPr>
            <a:endParaRPr lang="en-US" sz="1800" dirty="0" smtClean="0">
              <a:solidFill>
                <a:schemeClr val="accent3"/>
              </a:solidFill>
              <a:latin typeface="+mj-lt"/>
            </a:endParaRPr>
          </a:p>
          <a:p>
            <a:pPr marL="742950" lvl="1" indent="-285750">
              <a:buFont typeface="Arial" pitchFamily="34" charset="0"/>
              <a:buChar char="•"/>
            </a:pPr>
            <a:endParaRPr lang="en-US" sz="1800" dirty="0">
              <a:solidFill>
                <a:schemeClr val="accent3"/>
              </a:solidFill>
              <a:latin typeface="+mj-lt"/>
            </a:endParaRPr>
          </a:p>
        </p:txBody>
      </p:sp>
      <p:sp>
        <p:nvSpPr>
          <p:cNvPr id="3" name="Rectangle 2"/>
          <p:cNvSpPr/>
          <p:nvPr/>
        </p:nvSpPr>
        <p:spPr>
          <a:xfrm>
            <a:off x="19202400" y="1064214"/>
            <a:ext cx="4957878" cy="2708434"/>
          </a:xfrm>
          <a:prstGeom prst="rect">
            <a:avLst/>
          </a:prstGeom>
        </p:spPr>
        <p:txBody>
          <a:bodyPr wrap="square">
            <a:spAutoFit/>
          </a:bodyPr>
          <a:lstStyle/>
          <a:p>
            <a:r>
              <a:rPr lang="en-US" b="1" cap="small" dirty="0">
                <a:solidFill>
                  <a:schemeClr val="accent3"/>
                </a:solidFill>
                <a:latin typeface="+mj-lt"/>
              </a:rPr>
              <a:t>“A FM document interface should not consist of a series of internet pages built around a specific Attribute; it should consist of an interface which reads a database of relative information, data, and asset.” </a:t>
            </a:r>
            <a:endParaRPr lang="en-US" b="1" cap="small" dirty="0" smtClean="0">
              <a:solidFill>
                <a:schemeClr val="accent3"/>
              </a:solidFill>
              <a:latin typeface="+mj-lt"/>
            </a:endParaRPr>
          </a:p>
          <a:p>
            <a:r>
              <a:rPr lang="en-US" sz="1600" b="1" i="1" cap="small" dirty="0" smtClean="0">
                <a:solidFill>
                  <a:schemeClr val="accent3"/>
                </a:solidFill>
                <a:latin typeface="+mj-lt"/>
              </a:rPr>
              <a:t>Dr</a:t>
            </a:r>
            <a:r>
              <a:rPr lang="en-US" sz="1600" b="1" i="1" cap="small" dirty="0">
                <a:solidFill>
                  <a:schemeClr val="accent3"/>
                </a:solidFill>
                <a:latin typeface="+mj-lt"/>
              </a:rPr>
              <a:t>. Craig Dubler, Office of the Physical Plant [PSU]</a:t>
            </a:r>
          </a:p>
        </p:txBody>
      </p:sp>
    </p:spTree>
    <p:extLst>
      <p:ext uri="{BB962C8B-B14F-4D97-AF65-F5344CB8AC3E}">
        <p14:creationId xmlns:p14="http://schemas.microsoft.com/office/powerpoint/2010/main" val="37709335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24198378" y="647700"/>
            <a:ext cx="3254298" cy="6210300"/>
            <a:chOff x="24198378" y="647700"/>
            <a:chExt cx="3254298" cy="6210300"/>
          </a:xfrm>
        </p:grpSpPr>
        <p:sp>
          <p:nvSpPr>
            <p:cNvPr id="46" name="Rectangle 45"/>
            <p:cNvSpPr/>
            <p:nvPr/>
          </p:nvSpPr>
          <p:spPr>
            <a:xfrm>
              <a:off x="24198378" y="647700"/>
              <a:ext cx="3254298" cy="6210300"/>
            </a:xfrm>
            <a:prstGeom prst="rect">
              <a:avLst/>
            </a:prstGeom>
            <a:gradFill>
              <a:gsLst>
                <a:gs pos="22000">
                  <a:schemeClr val="bg1">
                    <a:alpha val="70000"/>
                    <a:lumMod val="93000"/>
                  </a:schemeClr>
                </a:gs>
                <a:gs pos="100000">
                  <a:schemeClr val="bg1">
                    <a:lumMod val="75000"/>
                    <a:alpha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24231600" y="1464324"/>
              <a:ext cx="2720898" cy="307777"/>
            </a:xfrm>
            <a:prstGeom prst="rect">
              <a:avLst/>
            </a:prstGeom>
            <a:noFill/>
          </p:spPr>
          <p:txBody>
            <a:bodyPr wrap="square" rtlCol="0">
              <a:spAutoFit/>
            </a:bodyPr>
            <a:lstStyle/>
            <a:p>
              <a:pPr algn="ctr"/>
              <a:r>
                <a:rPr lang="en-US" sz="1400" b="1" u="sng" dirty="0" smtClean="0">
                  <a:solidFill>
                    <a:schemeClr val="accent3"/>
                  </a:solidFill>
                  <a:latin typeface="+mj-lt"/>
                </a:rPr>
                <a:t>Presentation Outline</a:t>
              </a:r>
              <a:endParaRPr lang="en-US" sz="1400" b="1" u="sng" dirty="0">
                <a:solidFill>
                  <a:schemeClr val="accent3"/>
                </a:solidFill>
                <a:latin typeface="+mj-lt"/>
              </a:endParaRPr>
            </a:p>
          </p:txBody>
        </p:sp>
        <p:sp>
          <p:nvSpPr>
            <p:cNvPr id="48" name="TextBox 47"/>
            <p:cNvSpPr txBox="1"/>
            <p:nvPr/>
          </p:nvSpPr>
          <p:spPr>
            <a:xfrm>
              <a:off x="24384000" y="1820499"/>
              <a:ext cx="2895600" cy="3647152"/>
            </a:xfrm>
            <a:prstGeom prst="rect">
              <a:avLst/>
            </a:prstGeom>
            <a:noFill/>
          </p:spPr>
          <p:txBody>
            <a:bodyPr wrap="square" rtlCol="0">
              <a:spAutoFit/>
            </a:bodyPr>
            <a:lstStyle/>
            <a:p>
              <a:pPr marL="285750" indent="-285750">
                <a:buFont typeface="+mj-lt"/>
                <a:buAutoNum type="romanUcPeriod"/>
              </a:pPr>
              <a:r>
                <a:rPr lang="en-US" sz="1100" b="1" dirty="0" smtClean="0">
                  <a:solidFill>
                    <a:schemeClr val="tx1">
                      <a:lumMod val="50000"/>
                      <a:lumOff val="50000"/>
                    </a:schemeClr>
                  </a:solidFill>
                  <a:latin typeface="+mj-lt"/>
                </a:rPr>
                <a:t>Project Background</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accent3"/>
                  </a:solidFill>
                  <a:latin typeface="+mj-lt"/>
                </a:rPr>
                <a:t>VDC Implementation</a:t>
              </a:r>
            </a:p>
            <a:p>
              <a:pPr marL="742950" lvl="1" indent="-285750">
                <a:buFont typeface="+mj-lt"/>
                <a:buAutoNum type="romanUcPeriod"/>
              </a:pPr>
              <a:r>
                <a:rPr lang="en-US" sz="1100" b="1" dirty="0" smtClean="0">
                  <a:solidFill>
                    <a:schemeClr val="tx1">
                      <a:lumMod val="50000"/>
                      <a:lumOff val="50000"/>
                    </a:schemeClr>
                  </a:solidFill>
                  <a:latin typeface="+mj-lt"/>
                </a:rPr>
                <a:t>Design</a:t>
              </a:r>
            </a:p>
            <a:p>
              <a:pPr marL="1200150" lvl="2" indent="-285750">
                <a:buFont typeface="+mj-lt"/>
                <a:buAutoNum type="romanUcPeriod"/>
              </a:pPr>
              <a:r>
                <a:rPr lang="en-US" sz="1100" b="1" dirty="0" smtClean="0">
                  <a:solidFill>
                    <a:schemeClr val="tx1">
                      <a:lumMod val="50000"/>
                      <a:lumOff val="50000"/>
                    </a:schemeClr>
                  </a:solidFill>
                  <a:latin typeface="+mj-lt"/>
                </a:rPr>
                <a:t>Atrium Curtain Wall</a:t>
              </a:r>
            </a:p>
            <a:p>
              <a:pPr marL="1200150" lvl="2" indent="-285750">
                <a:buFont typeface="+mj-lt"/>
                <a:buAutoNum type="romanUcPeriod"/>
              </a:pPr>
              <a:r>
                <a:rPr lang="en-US" sz="1100" b="1" dirty="0" smtClean="0">
                  <a:solidFill>
                    <a:schemeClr val="tx1">
                      <a:lumMod val="50000"/>
                      <a:lumOff val="50000"/>
                    </a:schemeClr>
                  </a:solidFill>
                  <a:latin typeface="+mj-lt"/>
                </a:rPr>
                <a:t>Pour Strip System</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Preconstruction</a:t>
              </a:r>
            </a:p>
            <a:p>
              <a:pPr marL="1200150" lvl="2" indent="-285750">
                <a:buFont typeface="+mj-lt"/>
                <a:buAutoNum type="romanUcPeriod"/>
              </a:pPr>
              <a:r>
                <a:rPr lang="en-US" sz="1100" b="1" dirty="0" smtClean="0">
                  <a:solidFill>
                    <a:schemeClr val="tx1">
                      <a:lumMod val="50000"/>
                      <a:lumOff val="50000"/>
                    </a:schemeClr>
                  </a:solidFill>
                  <a:latin typeface="+mj-lt"/>
                </a:rPr>
                <a:t>3D QTO &amp; Estimating</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Construction</a:t>
              </a:r>
            </a:p>
            <a:p>
              <a:pPr marL="1200150" lvl="2" indent="-285750">
                <a:buFont typeface="+mj-lt"/>
                <a:buAutoNum type="romanUcPeriod"/>
              </a:pPr>
              <a:r>
                <a:rPr lang="en-US" sz="1100" b="1" dirty="0" smtClean="0">
                  <a:solidFill>
                    <a:schemeClr val="tx1">
                      <a:lumMod val="50000"/>
                      <a:lumOff val="50000"/>
                    </a:schemeClr>
                  </a:solidFill>
                  <a:latin typeface="+mj-lt"/>
                </a:rPr>
                <a:t>Steel Trending</a:t>
              </a:r>
            </a:p>
            <a:p>
              <a:pPr marL="1200150" lvl="2" indent="-285750">
                <a:buFont typeface="+mj-lt"/>
                <a:buAutoNum type="romanUcPeriod"/>
              </a:pPr>
              <a:r>
                <a:rPr lang="en-US" sz="1100" b="1" dirty="0" smtClean="0">
                  <a:solidFill>
                    <a:schemeClr val="tx1">
                      <a:lumMod val="50000"/>
                      <a:lumOff val="50000"/>
                    </a:schemeClr>
                  </a:solidFill>
                  <a:latin typeface="+mj-lt"/>
                </a:rPr>
                <a:t>Crane Logistics</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accent3"/>
                  </a:solidFill>
                  <a:latin typeface="+mj-lt"/>
                </a:rPr>
                <a:t>Turnover</a:t>
              </a:r>
            </a:p>
            <a:p>
              <a:pPr marL="1200150" lvl="2" indent="-285750">
                <a:buFont typeface="+mj-lt"/>
                <a:buAutoNum type="romanUcPeriod"/>
              </a:pPr>
              <a:r>
                <a:rPr lang="en-US" sz="1100" b="1" dirty="0" smtClean="0">
                  <a:solidFill>
                    <a:schemeClr val="tx1">
                      <a:lumMod val="50000"/>
                      <a:lumOff val="50000"/>
                    </a:schemeClr>
                  </a:solidFill>
                  <a:latin typeface="+mj-lt"/>
                </a:rPr>
                <a:t>FM Documentation</a:t>
              </a:r>
            </a:p>
            <a:p>
              <a:pPr marL="1200150" lvl="2" indent="-285750">
                <a:buFont typeface="+mj-lt"/>
                <a:buAutoNum type="romanUcPeriod"/>
              </a:pPr>
              <a:r>
                <a:rPr lang="en-US" sz="1100" b="1" dirty="0" smtClean="0">
                  <a:solidFill>
                    <a:schemeClr val="accent3"/>
                  </a:solidFill>
                  <a:latin typeface="+mj-lt"/>
                </a:rPr>
                <a:t>FM Interact</a:t>
              </a:r>
            </a:p>
            <a:p>
              <a:pPr marL="285750" indent="-285750">
                <a:buFont typeface="+mj-lt"/>
                <a:buAutoNum type="romanUcPeriod"/>
              </a:pPr>
              <a:endParaRPr lang="en-US" sz="1100" b="1" dirty="0">
                <a:solidFill>
                  <a:schemeClr val="accent3"/>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Recommendations</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Acknowledgements</a:t>
              </a:r>
            </a:p>
          </p:txBody>
        </p:sp>
      </p:grpSp>
      <p:sp>
        <p:nvSpPr>
          <p:cNvPr id="5" name="Rectangle 4"/>
          <p:cNvSpPr/>
          <p:nvPr/>
        </p:nvSpPr>
        <p:spPr>
          <a:xfrm>
            <a:off x="9166302" y="-1371600"/>
            <a:ext cx="9144000" cy="12954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22302" y="-1371600"/>
            <a:ext cx="9144000" cy="12954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8" name="Rectangle 7"/>
          <p:cNvSpPr/>
          <p:nvPr/>
        </p:nvSpPr>
        <p:spPr>
          <a:xfrm>
            <a:off x="18299151" y="-1371600"/>
            <a:ext cx="9144000" cy="12954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 name="Rectangle 3"/>
          <p:cNvSpPr/>
          <p:nvPr/>
        </p:nvSpPr>
        <p:spPr>
          <a:xfrm>
            <a:off x="0" y="-38100"/>
            <a:ext cx="27432000" cy="723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p:cNvSpPr/>
          <p:nvPr/>
        </p:nvSpPr>
        <p:spPr>
          <a:xfrm>
            <a:off x="0" y="6515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accent3"/>
                </a:solidFill>
              </a:rPr>
              <a:t>Brian J. Nahas [Construction </a:t>
            </a:r>
            <a:r>
              <a:rPr lang="en-US" sz="1400" b="1" dirty="0" smtClean="0">
                <a:solidFill>
                  <a:schemeClr val="accent3"/>
                </a:solidFill>
              </a:rPr>
              <a:t>Management Option]</a:t>
            </a:r>
            <a:endParaRPr lang="en-US" sz="1400" b="1" dirty="0">
              <a:solidFill>
                <a:schemeClr val="accent3"/>
              </a:solidFill>
            </a:endParaRPr>
          </a:p>
        </p:txBody>
      </p:sp>
      <p:grpSp>
        <p:nvGrpSpPr>
          <p:cNvPr id="15" name="Group 14"/>
          <p:cNvGrpSpPr/>
          <p:nvPr/>
        </p:nvGrpSpPr>
        <p:grpSpPr>
          <a:xfrm rot="16200000">
            <a:off x="26516110" y="5815549"/>
            <a:ext cx="571500" cy="568520"/>
            <a:chOff x="8305800" y="685800"/>
            <a:chExt cx="762000" cy="758026"/>
          </a:xfrm>
        </p:grpSpPr>
        <p:sp>
          <p:nvSpPr>
            <p:cNvPr id="12" name="Rectangle 11"/>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304800" y="5814059"/>
            <a:ext cx="571500" cy="568520"/>
            <a:chOff x="8305800" y="685800"/>
            <a:chExt cx="762000" cy="758026"/>
          </a:xfrm>
        </p:grpSpPr>
        <p:sp>
          <p:nvSpPr>
            <p:cNvPr id="17" name="Rectangle 16"/>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p:cNvPicPr/>
          <p:nvPr/>
        </p:nvPicPr>
        <p:blipFill rotWithShape="1">
          <a:blip r:embed="rId3" cstate="print">
            <a:extLst>
              <a:ext uri="{BEBA8EAE-BF5A-486C-A8C5-ECC9F3942E4B}">
                <a14:imgProps xmlns:a14="http://schemas.microsoft.com/office/drawing/2010/main">
                  <a14:imgLayer r:embed="rId4">
                    <a14:imgEffect>
                      <a14:backgroundRemoval t="0" b="100000" l="0" r="100000">
                        <a14:backgroundMark x1="8074" y1="88456" x2="8074" y2="88456"/>
                        <a14:backgroundMark x1="27542" y1="90756" x2="27542" y2="90756"/>
                        <a14:backgroundMark x1="0" y1="77851" x2="17398" y2="86110"/>
                      </a14:backgroundRemoval>
                    </a14:imgEffect>
                  </a14:imgLayer>
                </a14:imgProps>
              </a:ext>
              <a:ext uri="{28A0092B-C50C-407E-A947-70E740481C1C}">
                <a14:useLocalDpi xmlns:a14="http://schemas.microsoft.com/office/drawing/2010/main"/>
              </a:ext>
            </a:extLst>
          </a:blip>
          <a:srcRect/>
          <a:stretch/>
        </p:blipFill>
        <p:spPr bwMode="auto">
          <a:xfrm>
            <a:off x="25069800" y="-2165"/>
            <a:ext cx="2362200" cy="114516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1" name="Rectangle 30"/>
          <p:cNvSpPr/>
          <p:nvPr/>
        </p:nvSpPr>
        <p:spPr>
          <a:xfrm>
            <a:off x="9147531" y="-76200"/>
            <a:ext cx="9144000" cy="76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8288000" y="9503"/>
            <a:ext cx="9144000" cy="338554"/>
          </a:xfrm>
          <a:prstGeom prst="rect">
            <a:avLst/>
          </a:prstGeom>
          <a:noFill/>
        </p:spPr>
        <p:txBody>
          <a:bodyPr wrap="square" rtlCol="0">
            <a:spAutoFit/>
          </a:bodyPr>
          <a:lstStyle/>
          <a:p>
            <a:pPr algn="ctr"/>
            <a:r>
              <a:rPr lang="en-US" sz="1600" b="1" dirty="0" smtClean="0">
                <a:solidFill>
                  <a:schemeClr val="accent3"/>
                </a:solidFill>
                <a:latin typeface="+mj-lt"/>
              </a:rPr>
              <a:t>New Regional Medical Center</a:t>
            </a:r>
          </a:p>
        </p:txBody>
      </p:sp>
      <p:sp>
        <p:nvSpPr>
          <p:cNvPr id="28" name="TextBox 27"/>
          <p:cNvSpPr txBox="1"/>
          <p:nvPr/>
        </p:nvSpPr>
        <p:spPr>
          <a:xfrm>
            <a:off x="18288000" y="316468"/>
            <a:ext cx="9144000" cy="307777"/>
          </a:xfrm>
          <a:prstGeom prst="rect">
            <a:avLst/>
          </a:prstGeom>
          <a:noFill/>
        </p:spPr>
        <p:txBody>
          <a:bodyPr wrap="square" rtlCol="0">
            <a:spAutoFit/>
          </a:bodyPr>
          <a:lstStyle/>
          <a:p>
            <a:pPr algn="ctr"/>
            <a:r>
              <a:rPr lang="en-US" sz="1400" b="1" dirty="0" smtClean="0">
                <a:solidFill>
                  <a:schemeClr val="accent3"/>
                </a:solidFill>
                <a:latin typeface="+mj-lt"/>
              </a:rPr>
              <a:t>East Norriton, PA</a:t>
            </a:r>
            <a:endParaRPr lang="en-US" sz="1400" b="1" dirty="0">
              <a:solidFill>
                <a:schemeClr val="accent3"/>
              </a:solidFill>
              <a:latin typeface="+mj-lt"/>
            </a:endParaRPr>
          </a:p>
        </p:txBody>
      </p:sp>
      <p:sp>
        <p:nvSpPr>
          <p:cNvPr id="9" name="TextBox 8"/>
          <p:cNvSpPr txBox="1"/>
          <p:nvPr/>
        </p:nvSpPr>
        <p:spPr>
          <a:xfrm>
            <a:off x="9139911" y="85695"/>
            <a:ext cx="9144000" cy="461665"/>
          </a:xfrm>
          <a:prstGeom prst="rect">
            <a:avLst/>
          </a:prstGeom>
          <a:noFill/>
        </p:spPr>
        <p:txBody>
          <a:bodyPr wrap="square" rtlCol="0">
            <a:spAutoFit/>
          </a:bodyPr>
          <a:lstStyle/>
          <a:p>
            <a:pPr algn="ctr"/>
            <a:r>
              <a:rPr lang="en-US" sz="2400" b="1" dirty="0" smtClean="0">
                <a:solidFill>
                  <a:schemeClr val="bg1"/>
                </a:solidFill>
                <a:latin typeface="+mj-lt"/>
              </a:rPr>
              <a:t>Turnover</a:t>
            </a:r>
          </a:p>
        </p:txBody>
      </p:sp>
      <p:grpSp>
        <p:nvGrpSpPr>
          <p:cNvPr id="34" name="Group 33"/>
          <p:cNvGrpSpPr/>
          <p:nvPr/>
        </p:nvGrpSpPr>
        <p:grpSpPr>
          <a:xfrm>
            <a:off x="2590800" y="-38100"/>
            <a:ext cx="3962400" cy="723900"/>
            <a:chOff x="2590800" y="-38100"/>
            <a:chExt cx="3962400" cy="723900"/>
          </a:xfrm>
        </p:grpSpPr>
        <p:sp>
          <p:nvSpPr>
            <p:cNvPr id="35" name="Rectangle 34"/>
            <p:cNvSpPr/>
            <p:nvPr/>
          </p:nvSpPr>
          <p:spPr>
            <a:xfrm>
              <a:off x="2590800" y="-38100"/>
              <a:ext cx="3962400" cy="723900"/>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5" descr="F:\AE Senior Thesis\Fall Semester\Reference Documents\Images\Logos\Gilbane Building Company.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61904" y="13542"/>
              <a:ext cx="1581496" cy="62061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E:\AE Senior Thesis\FINAL REPORT\998 - Background Research\EHN.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95800" y="14854"/>
              <a:ext cx="1958898" cy="579891"/>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TextBox 48"/>
          <p:cNvSpPr txBox="1"/>
          <p:nvPr/>
        </p:nvSpPr>
        <p:spPr>
          <a:xfrm>
            <a:off x="22302" y="1014773"/>
            <a:ext cx="9144000" cy="369332"/>
          </a:xfrm>
          <a:prstGeom prst="rect">
            <a:avLst/>
          </a:prstGeom>
          <a:noFill/>
        </p:spPr>
        <p:txBody>
          <a:bodyPr wrap="square" rtlCol="0">
            <a:spAutoFit/>
          </a:bodyPr>
          <a:lstStyle/>
          <a:p>
            <a:pPr algn="ctr"/>
            <a:r>
              <a:rPr lang="en-US" sz="1800" b="1" dirty="0" smtClean="0">
                <a:solidFill>
                  <a:schemeClr val="accent3"/>
                </a:solidFill>
                <a:latin typeface="+mj-lt"/>
              </a:rPr>
              <a:t>FM Interact</a:t>
            </a:r>
            <a:endParaRPr lang="en-US" sz="1800" b="1" dirty="0">
              <a:solidFill>
                <a:schemeClr val="accent3"/>
              </a:solidFill>
              <a:latin typeface="+mj-lt"/>
            </a:endParaRPr>
          </a:p>
        </p:txBody>
      </p:sp>
      <p:sp>
        <p:nvSpPr>
          <p:cNvPr id="50" name="TextBox 49"/>
          <p:cNvSpPr txBox="1"/>
          <p:nvPr/>
        </p:nvSpPr>
        <p:spPr>
          <a:xfrm>
            <a:off x="920904" y="1604908"/>
            <a:ext cx="7292898" cy="369332"/>
          </a:xfrm>
          <a:prstGeom prst="rect">
            <a:avLst/>
          </a:prstGeom>
          <a:noFill/>
        </p:spPr>
        <p:txBody>
          <a:bodyPr wrap="square" rtlCol="0">
            <a:spAutoFit/>
          </a:bodyPr>
          <a:lstStyle/>
          <a:p>
            <a:pPr marL="285750" indent="-285750">
              <a:buFont typeface="Arial" pitchFamily="34" charset="0"/>
              <a:buChar char="•"/>
            </a:pPr>
            <a:r>
              <a:rPr lang="en-US" sz="1800" dirty="0" smtClean="0">
                <a:solidFill>
                  <a:schemeClr val="accent3"/>
                </a:solidFill>
                <a:latin typeface="+mj-lt"/>
              </a:rPr>
              <a:t>Microsoft Silverlight – Pivot Viewer</a:t>
            </a:r>
            <a:endParaRPr lang="en-US" sz="1800" dirty="0">
              <a:solidFill>
                <a:schemeClr val="accent3"/>
              </a:solidFill>
              <a:latin typeface="+mj-lt"/>
            </a:endParaRPr>
          </a:p>
        </p:txBody>
      </p:sp>
      <p:graphicFrame>
        <p:nvGraphicFramePr>
          <p:cNvPr id="2" name="Table 1"/>
          <p:cNvGraphicFramePr>
            <a:graphicFrameLocks noGrp="1"/>
          </p:cNvGraphicFramePr>
          <p:nvPr>
            <p:extLst>
              <p:ext uri="{D42A27DB-BD31-4B8C-83A1-F6EECF244321}">
                <p14:modId xmlns:p14="http://schemas.microsoft.com/office/powerpoint/2010/main" val="1346906943"/>
              </p:ext>
            </p:extLst>
          </p:nvPr>
        </p:nvGraphicFramePr>
        <p:xfrm>
          <a:off x="18516600" y="762000"/>
          <a:ext cx="5521960" cy="5695950"/>
        </p:xfrm>
        <a:graphic>
          <a:graphicData uri="http://schemas.openxmlformats.org/drawingml/2006/table">
            <a:tbl>
              <a:tblPr firstRow="1" bandRow="1">
                <a:tableStyleId>{F5AB1C69-6EDB-4FF4-983F-18BD219EF322}</a:tableStyleId>
              </a:tblPr>
              <a:tblGrid>
                <a:gridCol w="2133600"/>
                <a:gridCol w="3388360"/>
              </a:tblGrid>
              <a:tr h="183515">
                <a:tc>
                  <a:txBody>
                    <a:bodyPr/>
                    <a:lstStyle/>
                    <a:p>
                      <a:pPr marL="0" marR="0" algn="ctr">
                        <a:lnSpc>
                          <a:spcPct val="115000"/>
                        </a:lnSpc>
                        <a:spcBef>
                          <a:spcPts val="0"/>
                        </a:spcBef>
                        <a:spcAft>
                          <a:spcPts val="0"/>
                        </a:spcAft>
                      </a:pPr>
                      <a:r>
                        <a:rPr lang="en-US" sz="1300" dirty="0">
                          <a:effectLst/>
                        </a:rPr>
                        <a:t>Filter Parameter</a:t>
                      </a:r>
                      <a:endParaRPr lang="en-US" sz="1300" dirty="0">
                        <a:solidFill>
                          <a:srgbClr val="5A5A5A"/>
                        </a:solidFill>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300">
                          <a:effectLst/>
                        </a:rPr>
                        <a:t>Document Data &amp; Relationships</a:t>
                      </a:r>
                      <a:endParaRPr lang="en-US" sz="1300">
                        <a:solidFill>
                          <a:srgbClr val="5A5A5A"/>
                        </a:solidFill>
                        <a:effectLst/>
                        <a:latin typeface="Calibri"/>
                        <a:ea typeface="Times New Roman"/>
                        <a:cs typeface="Times New Roman"/>
                      </a:endParaRPr>
                    </a:p>
                  </a:txBody>
                  <a:tcPr marL="68580" marR="68580" marT="0" marB="0"/>
                </a:tc>
              </a:tr>
              <a:tr h="183515">
                <a:tc>
                  <a:txBody>
                    <a:bodyPr/>
                    <a:lstStyle/>
                    <a:p>
                      <a:pPr marL="0" marR="0">
                        <a:lnSpc>
                          <a:spcPct val="115000"/>
                        </a:lnSpc>
                        <a:spcBef>
                          <a:spcPts val="0"/>
                        </a:spcBef>
                        <a:spcAft>
                          <a:spcPts val="0"/>
                        </a:spcAft>
                      </a:pPr>
                      <a:r>
                        <a:rPr lang="en-US" sz="1300" b="1" dirty="0">
                          <a:effectLst/>
                        </a:rPr>
                        <a:t>System</a:t>
                      </a:r>
                      <a:endParaRPr lang="en-US" sz="1300" b="1" dirty="0">
                        <a:solidFill>
                          <a:srgbClr val="5A5A5A"/>
                        </a:solidFill>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300" dirty="0">
                          <a:effectLst/>
                        </a:rPr>
                        <a:t>Construction Photos, Submittals, </a:t>
                      </a:r>
                      <a:r>
                        <a:rPr lang="en-US" sz="1300" dirty="0" smtClean="0">
                          <a:effectLst/>
                        </a:rPr>
                        <a:t>RFI’s, Contract </a:t>
                      </a:r>
                      <a:r>
                        <a:rPr lang="en-US" sz="1300" dirty="0">
                          <a:effectLst/>
                        </a:rPr>
                        <a:t>Drawings, Design Model, As-Built Model, </a:t>
                      </a:r>
                      <a:r>
                        <a:rPr lang="en-US" sz="1300" dirty="0" smtClean="0">
                          <a:effectLst/>
                        </a:rPr>
                        <a:t>Equip. </a:t>
                      </a:r>
                      <a:r>
                        <a:rPr lang="en-US" sz="1300" dirty="0">
                          <a:effectLst/>
                        </a:rPr>
                        <a:t>Data Sheet  </a:t>
                      </a:r>
                      <a:endParaRPr lang="en-US" sz="1300" dirty="0">
                        <a:solidFill>
                          <a:srgbClr val="5A5A5A"/>
                        </a:solidFill>
                        <a:effectLst/>
                        <a:latin typeface="Calibri"/>
                        <a:ea typeface="Times New Roman"/>
                        <a:cs typeface="Times New Roman"/>
                      </a:endParaRPr>
                    </a:p>
                  </a:txBody>
                  <a:tcPr marL="68580" marR="68580" marT="0" marB="0"/>
                </a:tc>
              </a:tr>
              <a:tr h="183515">
                <a:tc>
                  <a:txBody>
                    <a:bodyPr/>
                    <a:lstStyle/>
                    <a:p>
                      <a:pPr marL="0" marR="0">
                        <a:lnSpc>
                          <a:spcPct val="115000"/>
                        </a:lnSpc>
                        <a:spcBef>
                          <a:spcPts val="0"/>
                        </a:spcBef>
                        <a:spcAft>
                          <a:spcPts val="0"/>
                        </a:spcAft>
                      </a:pPr>
                      <a:r>
                        <a:rPr lang="en-US" sz="1300" b="1" dirty="0">
                          <a:effectLst/>
                        </a:rPr>
                        <a:t>Zoom Format</a:t>
                      </a:r>
                      <a:endParaRPr lang="en-US" sz="1300" b="1" dirty="0">
                        <a:solidFill>
                          <a:srgbClr val="5A5A5A"/>
                        </a:solidFill>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300">
                          <a:effectLst/>
                        </a:rPr>
                        <a:t>JPG, TIFF</a:t>
                      </a:r>
                      <a:endParaRPr lang="en-US" sz="1300">
                        <a:solidFill>
                          <a:srgbClr val="5A5A5A"/>
                        </a:solidFill>
                        <a:effectLst/>
                        <a:latin typeface="Calibri"/>
                        <a:ea typeface="Times New Roman"/>
                        <a:cs typeface="Times New Roman"/>
                      </a:endParaRPr>
                    </a:p>
                  </a:txBody>
                  <a:tcPr marL="68580" marR="68580" marT="0" marB="0"/>
                </a:tc>
              </a:tr>
              <a:tr h="191770">
                <a:tc>
                  <a:txBody>
                    <a:bodyPr/>
                    <a:lstStyle/>
                    <a:p>
                      <a:pPr marL="0" marR="0">
                        <a:lnSpc>
                          <a:spcPct val="115000"/>
                        </a:lnSpc>
                        <a:spcBef>
                          <a:spcPts val="0"/>
                        </a:spcBef>
                        <a:spcAft>
                          <a:spcPts val="0"/>
                        </a:spcAft>
                      </a:pPr>
                      <a:r>
                        <a:rPr lang="en-US" sz="1300" b="1" dirty="0">
                          <a:effectLst/>
                        </a:rPr>
                        <a:t>Link to Original File</a:t>
                      </a:r>
                      <a:endParaRPr lang="en-US" sz="1300" b="1" dirty="0">
                        <a:solidFill>
                          <a:srgbClr val="5A5A5A"/>
                        </a:solidFill>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300">
                          <a:effectLst/>
                        </a:rPr>
                        <a:t>JPG, PDF, RVT, DWG, NWD, DOC, XLS, SKP, Hyperlink, Other</a:t>
                      </a:r>
                      <a:endParaRPr lang="en-US" sz="1300">
                        <a:solidFill>
                          <a:srgbClr val="5A5A5A"/>
                        </a:solidFill>
                        <a:effectLst/>
                        <a:latin typeface="Calibri"/>
                        <a:ea typeface="Times New Roman"/>
                        <a:cs typeface="Times New Roman"/>
                      </a:endParaRPr>
                    </a:p>
                  </a:txBody>
                  <a:tcPr marL="68580" marR="68580" marT="0" marB="0"/>
                </a:tc>
              </a:tr>
              <a:tr h="191770">
                <a:tc>
                  <a:txBody>
                    <a:bodyPr/>
                    <a:lstStyle/>
                    <a:p>
                      <a:pPr marL="0" marR="0">
                        <a:lnSpc>
                          <a:spcPct val="115000"/>
                        </a:lnSpc>
                        <a:spcBef>
                          <a:spcPts val="0"/>
                        </a:spcBef>
                        <a:spcAft>
                          <a:spcPts val="0"/>
                        </a:spcAft>
                      </a:pPr>
                      <a:r>
                        <a:rPr lang="en-US" sz="1300" b="1">
                          <a:effectLst/>
                        </a:rPr>
                        <a:t>Document Name</a:t>
                      </a:r>
                      <a:endParaRPr lang="en-US" sz="1300" b="1">
                        <a:solidFill>
                          <a:srgbClr val="5A5A5A"/>
                        </a:solidFill>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300">
                          <a:effectLst/>
                        </a:rPr>
                        <a:t>Individual Description</a:t>
                      </a:r>
                      <a:endParaRPr lang="en-US" sz="1300">
                        <a:solidFill>
                          <a:srgbClr val="5A5A5A"/>
                        </a:solidFill>
                        <a:effectLst/>
                        <a:latin typeface="Calibri"/>
                        <a:ea typeface="Times New Roman"/>
                        <a:cs typeface="Times New Roman"/>
                      </a:endParaRPr>
                    </a:p>
                  </a:txBody>
                  <a:tcPr marL="68580" marR="68580" marT="0" marB="0"/>
                </a:tc>
              </a:tr>
              <a:tr h="191770">
                <a:tc>
                  <a:txBody>
                    <a:bodyPr/>
                    <a:lstStyle/>
                    <a:p>
                      <a:pPr marL="0" marR="0">
                        <a:lnSpc>
                          <a:spcPct val="115000"/>
                        </a:lnSpc>
                        <a:spcBef>
                          <a:spcPts val="0"/>
                        </a:spcBef>
                        <a:spcAft>
                          <a:spcPts val="0"/>
                        </a:spcAft>
                      </a:pPr>
                      <a:r>
                        <a:rPr lang="en-US" sz="1300" b="1" dirty="0">
                          <a:effectLst/>
                        </a:rPr>
                        <a:t>Campus</a:t>
                      </a:r>
                      <a:endParaRPr lang="en-US" sz="1300" b="1" dirty="0">
                        <a:solidFill>
                          <a:srgbClr val="5A5A5A"/>
                        </a:solidFill>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300">
                          <a:effectLst/>
                        </a:rPr>
                        <a:t>East Norriton</a:t>
                      </a:r>
                      <a:endParaRPr lang="en-US" sz="1300">
                        <a:solidFill>
                          <a:srgbClr val="5A5A5A"/>
                        </a:solidFill>
                        <a:effectLst/>
                        <a:latin typeface="Calibri"/>
                        <a:ea typeface="Times New Roman"/>
                        <a:cs typeface="Times New Roman"/>
                      </a:endParaRPr>
                    </a:p>
                  </a:txBody>
                  <a:tcPr marL="68580" marR="68580" marT="0" marB="0"/>
                </a:tc>
              </a:tr>
              <a:tr h="191770">
                <a:tc>
                  <a:txBody>
                    <a:bodyPr/>
                    <a:lstStyle/>
                    <a:p>
                      <a:pPr marL="0" marR="0">
                        <a:lnSpc>
                          <a:spcPct val="115000"/>
                        </a:lnSpc>
                        <a:spcBef>
                          <a:spcPts val="0"/>
                        </a:spcBef>
                        <a:spcAft>
                          <a:spcPts val="0"/>
                        </a:spcAft>
                      </a:pPr>
                      <a:r>
                        <a:rPr lang="en-US" sz="1300" b="1">
                          <a:effectLst/>
                        </a:rPr>
                        <a:t>Facility Name</a:t>
                      </a:r>
                      <a:endParaRPr lang="en-US" sz="1300" b="1">
                        <a:solidFill>
                          <a:srgbClr val="5A5A5A"/>
                        </a:solidFill>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300">
                          <a:effectLst/>
                        </a:rPr>
                        <a:t>New Regional Medical Center</a:t>
                      </a:r>
                      <a:endParaRPr lang="en-US" sz="1300">
                        <a:solidFill>
                          <a:srgbClr val="5A5A5A"/>
                        </a:solidFill>
                        <a:effectLst/>
                        <a:latin typeface="Calibri"/>
                        <a:ea typeface="Times New Roman"/>
                        <a:cs typeface="Times New Roman"/>
                      </a:endParaRPr>
                    </a:p>
                  </a:txBody>
                  <a:tcPr marL="68580" marR="68580" marT="0" marB="0"/>
                </a:tc>
              </a:tr>
              <a:tr h="183515">
                <a:tc>
                  <a:txBody>
                    <a:bodyPr/>
                    <a:lstStyle/>
                    <a:p>
                      <a:pPr marL="0" marR="0">
                        <a:lnSpc>
                          <a:spcPct val="115000"/>
                        </a:lnSpc>
                        <a:spcBef>
                          <a:spcPts val="0"/>
                        </a:spcBef>
                        <a:spcAft>
                          <a:spcPts val="0"/>
                        </a:spcAft>
                      </a:pPr>
                      <a:r>
                        <a:rPr lang="en-US" sz="1300" b="1" dirty="0">
                          <a:effectLst/>
                        </a:rPr>
                        <a:t>Building Sector</a:t>
                      </a:r>
                      <a:endParaRPr lang="en-US" sz="1300" b="1" dirty="0">
                        <a:solidFill>
                          <a:srgbClr val="5A5A5A"/>
                        </a:solidFill>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300">
                          <a:effectLst/>
                        </a:rPr>
                        <a:t>A, B, C, D, Central Utility, Site</a:t>
                      </a:r>
                      <a:endParaRPr lang="en-US" sz="1300">
                        <a:solidFill>
                          <a:srgbClr val="5A5A5A"/>
                        </a:solidFill>
                        <a:effectLst/>
                        <a:latin typeface="Calibri"/>
                        <a:ea typeface="Times New Roman"/>
                        <a:cs typeface="Times New Roman"/>
                      </a:endParaRPr>
                    </a:p>
                  </a:txBody>
                  <a:tcPr marL="68580" marR="68580" marT="0" marB="0"/>
                </a:tc>
              </a:tr>
              <a:tr h="183515">
                <a:tc>
                  <a:txBody>
                    <a:bodyPr/>
                    <a:lstStyle/>
                    <a:p>
                      <a:pPr marL="0" marR="0">
                        <a:lnSpc>
                          <a:spcPct val="115000"/>
                        </a:lnSpc>
                        <a:spcBef>
                          <a:spcPts val="0"/>
                        </a:spcBef>
                        <a:spcAft>
                          <a:spcPts val="0"/>
                        </a:spcAft>
                      </a:pPr>
                      <a:r>
                        <a:rPr lang="en-US" sz="1300" b="1">
                          <a:effectLst/>
                        </a:rPr>
                        <a:t>Floor Level</a:t>
                      </a:r>
                      <a:endParaRPr lang="en-US" sz="1300" b="1">
                        <a:solidFill>
                          <a:srgbClr val="5A5A5A"/>
                        </a:solidFill>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300">
                          <a:effectLst/>
                        </a:rPr>
                        <a:t>Ground Level, 1, 2, 3, 4, Roof</a:t>
                      </a:r>
                      <a:endParaRPr lang="en-US" sz="1300">
                        <a:solidFill>
                          <a:srgbClr val="5A5A5A"/>
                        </a:solidFill>
                        <a:effectLst/>
                        <a:latin typeface="Calibri"/>
                        <a:ea typeface="Times New Roman"/>
                        <a:cs typeface="Times New Roman"/>
                      </a:endParaRPr>
                    </a:p>
                  </a:txBody>
                  <a:tcPr marL="68580" marR="68580" marT="0" marB="0"/>
                </a:tc>
              </a:tr>
              <a:tr h="191770">
                <a:tc>
                  <a:txBody>
                    <a:bodyPr/>
                    <a:lstStyle/>
                    <a:p>
                      <a:pPr marL="0" marR="0">
                        <a:lnSpc>
                          <a:spcPct val="115000"/>
                        </a:lnSpc>
                        <a:spcBef>
                          <a:spcPts val="0"/>
                        </a:spcBef>
                        <a:spcAft>
                          <a:spcPts val="0"/>
                        </a:spcAft>
                      </a:pPr>
                      <a:r>
                        <a:rPr lang="en-US" sz="1300" b="1" dirty="0">
                          <a:effectLst/>
                        </a:rPr>
                        <a:t>Room Number</a:t>
                      </a:r>
                      <a:endParaRPr lang="en-US" sz="1300" b="1" dirty="0">
                        <a:solidFill>
                          <a:srgbClr val="5A5A5A"/>
                        </a:solidFill>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300">
                          <a:effectLst/>
                        </a:rPr>
                        <a:t>####</a:t>
                      </a:r>
                      <a:endParaRPr lang="en-US" sz="1300">
                        <a:solidFill>
                          <a:srgbClr val="5A5A5A"/>
                        </a:solidFill>
                        <a:effectLst/>
                        <a:latin typeface="Calibri"/>
                        <a:ea typeface="Times New Roman"/>
                        <a:cs typeface="Times New Roman"/>
                      </a:endParaRPr>
                    </a:p>
                  </a:txBody>
                  <a:tcPr marL="68580" marR="68580" marT="0" marB="0"/>
                </a:tc>
              </a:tr>
              <a:tr h="191770">
                <a:tc>
                  <a:txBody>
                    <a:bodyPr/>
                    <a:lstStyle/>
                    <a:p>
                      <a:pPr marL="0" marR="0">
                        <a:lnSpc>
                          <a:spcPct val="115000"/>
                        </a:lnSpc>
                        <a:spcBef>
                          <a:spcPts val="0"/>
                        </a:spcBef>
                        <a:spcAft>
                          <a:spcPts val="0"/>
                        </a:spcAft>
                      </a:pPr>
                      <a:r>
                        <a:rPr lang="en-US" sz="1300" b="1" dirty="0">
                          <a:effectLst/>
                        </a:rPr>
                        <a:t>Date Added to Database</a:t>
                      </a:r>
                      <a:endParaRPr lang="en-US" sz="1300" b="1" dirty="0">
                        <a:solidFill>
                          <a:srgbClr val="5A5A5A"/>
                        </a:solidFill>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300" dirty="0">
                          <a:effectLst/>
                        </a:rPr>
                        <a:t>YYYY-MM-DD</a:t>
                      </a:r>
                      <a:endParaRPr lang="en-US" sz="1300" dirty="0">
                        <a:solidFill>
                          <a:srgbClr val="5A5A5A"/>
                        </a:solidFill>
                        <a:effectLst/>
                        <a:latin typeface="Calibri"/>
                        <a:ea typeface="Times New Roman"/>
                        <a:cs typeface="Times New Roman"/>
                      </a:endParaRPr>
                    </a:p>
                  </a:txBody>
                  <a:tcPr marL="68580" marR="68580" marT="0" marB="0"/>
                </a:tc>
              </a:tr>
              <a:tr h="191770">
                <a:tc>
                  <a:txBody>
                    <a:bodyPr/>
                    <a:lstStyle/>
                    <a:p>
                      <a:pPr marL="0" marR="0">
                        <a:lnSpc>
                          <a:spcPct val="115000"/>
                        </a:lnSpc>
                        <a:spcBef>
                          <a:spcPts val="0"/>
                        </a:spcBef>
                        <a:spcAft>
                          <a:spcPts val="0"/>
                        </a:spcAft>
                      </a:pPr>
                      <a:r>
                        <a:rPr lang="en-US" sz="1300" b="1">
                          <a:effectLst/>
                        </a:rPr>
                        <a:t>Model/Drawing</a:t>
                      </a:r>
                      <a:endParaRPr lang="en-US" sz="1300" b="1">
                        <a:solidFill>
                          <a:srgbClr val="5A5A5A"/>
                        </a:solidFill>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300">
                          <a:effectLst/>
                        </a:rPr>
                        <a:t>Yes, No</a:t>
                      </a:r>
                      <a:endParaRPr lang="en-US" sz="1300">
                        <a:solidFill>
                          <a:srgbClr val="5A5A5A"/>
                        </a:solidFill>
                        <a:effectLst/>
                        <a:latin typeface="Calibri"/>
                        <a:ea typeface="Times New Roman"/>
                        <a:cs typeface="Times New Roman"/>
                      </a:endParaRPr>
                    </a:p>
                  </a:txBody>
                  <a:tcPr marL="68580" marR="68580" marT="0" marB="0"/>
                </a:tc>
              </a:tr>
              <a:tr h="191770">
                <a:tc>
                  <a:txBody>
                    <a:bodyPr/>
                    <a:lstStyle/>
                    <a:p>
                      <a:pPr marL="0" marR="0">
                        <a:lnSpc>
                          <a:spcPct val="115000"/>
                        </a:lnSpc>
                        <a:spcBef>
                          <a:spcPts val="0"/>
                        </a:spcBef>
                        <a:spcAft>
                          <a:spcPts val="0"/>
                        </a:spcAft>
                      </a:pPr>
                      <a:r>
                        <a:rPr lang="en-US" sz="1300" b="1" dirty="0">
                          <a:effectLst/>
                        </a:rPr>
                        <a:t>CSI Discipline</a:t>
                      </a:r>
                      <a:endParaRPr lang="en-US" sz="1300" b="1" dirty="0">
                        <a:solidFill>
                          <a:srgbClr val="5A5A5A"/>
                        </a:solidFill>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300">
                          <a:effectLst/>
                        </a:rPr>
                        <a:t>## - Title</a:t>
                      </a:r>
                      <a:endParaRPr lang="en-US" sz="1300">
                        <a:solidFill>
                          <a:srgbClr val="5A5A5A"/>
                        </a:solidFill>
                        <a:effectLst/>
                        <a:latin typeface="Calibri"/>
                        <a:ea typeface="Times New Roman"/>
                        <a:cs typeface="Times New Roman"/>
                      </a:endParaRPr>
                    </a:p>
                  </a:txBody>
                  <a:tcPr marL="68580" marR="68580" marT="0" marB="0"/>
                </a:tc>
              </a:tr>
              <a:tr h="191770">
                <a:tc>
                  <a:txBody>
                    <a:bodyPr/>
                    <a:lstStyle/>
                    <a:p>
                      <a:pPr marL="0" marR="0">
                        <a:lnSpc>
                          <a:spcPct val="115000"/>
                        </a:lnSpc>
                        <a:spcBef>
                          <a:spcPts val="0"/>
                        </a:spcBef>
                        <a:spcAft>
                          <a:spcPts val="0"/>
                        </a:spcAft>
                      </a:pPr>
                      <a:r>
                        <a:rPr lang="en-US" sz="1300" b="1" dirty="0">
                          <a:effectLst/>
                        </a:rPr>
                        <a:t>Bid Package #</a:t>
                      </a:r>
                      <a:endParaRPr lang="en-US" sz="1300" b="1" dirty="0">
                        <a:solidFill>
                          <a:srgbClr val="5A5A5A"/>
                        </a:solidFill>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300">
                          <a:effectLst/>
                        </a:rPr>
                        <a:t>BP ##</a:t>
                      </a:r>
                      <a:endParaRPr lang="en-US" sz="1300">
                        <a:solidFill>
                          <a:srgbClr val="5A5A5A"/>
                        </a:solidFill>
                        <a:effectLst/>
                        <a:latin typeface="Calibri"/>
                        <a:ea typeface="Times New Roman"/>
                        <a:cs typeface="Times New Roman"/>
                      </a:endParaRPr>
                    </a:p>
                  </a:txBody>
                  <a:tcPr marL="68580" marR="68580" marT="0" marB="0"/>
                </a:tc>
              </a:tr>
              <a:tr h="191770">
                <a:tc>
                  <a:txBody>
                    <a:bodyPr/>
                    <a:lstStyle/>
                    <a:p>
                      <a:pPr marL="0" marR="0">
                        <a:lnSpc>
                          <a:spcPct val="115000"/>
                        </a:lnSpc>
                        <a:spcBef>
                          <a:spcPts val="0"/>
                        </a:spcBef>
                        <a:spcAft>
                          <a:spcPts val="0"/>
                        </a:spcAft>
                      </a:pPr>
                      <a:r>
                        <a:rPr lang="en-US" sz="1300" b="1" dirty="0">
                          <a:effectLst/>
                        </a:rPr>
                        <a:t>Trade Contractor</a:t>
                      </a:r>
                      <a:endParaRPr lang="en-US" sz="1300" b="1" dirty="0">
                        <a:solidFill>
                          <a:srgbClr val="5A5A5A"/>
                        </a:solidFill>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300">
                          <a:effectLst/>
                        </a:rPr>
                        <a:t>Company Name</a:t>
                      </a:r>
                      <a:endParaRPr lang="en-US" sz="1300">
                        <a:solidFill>
                          <a:srgbClr val="5A5A5A"/>
                        </a:solidFill>
                        <a:effectLst/>
                        <a:latin typeface="Calibri"/>
                        <a:ea typeface="Times New Roman"/>
                        <a:cs typeface="Times New Roman"/>
                      </a:endParaRPr>
                    </a:p>
                  </a:txBody>
                  <a:tcPr marL="68580" marR="68580" marT="0" marB="0"/>
                </a:tc>
              </a:tr>
              <a:tr h="191770">
                <a:tc>
                  <a:txBody>
                    <a:bodyPr/>
                    <a:lstStyle/>
                    <a:p>
                      <a:pPr marL="0" marR="0">
                        <a:lnSpc>
                          <a:spcPct val="115000"/>
                        </a:lnSpc>
                        <a:spcBef>
                          <a:spcPts val="0"/>
                        </a:spcBef>
                        <a:spcAft>
                          <a:spcPts val="0"/>
                        </a:spcAft>
                      </a:pPr>
                      <a:r>
                        <a:rPr lang="en-US" sz="1300" b="1" dirty="0">
                          <a:effectLst/>
                        </a:rPr>
                        <a:t>Trade Contact</a:t>
                      </a:r>
                      <a:endParaRPr lang="en-US" sz="1300" b="1" dirty="0">
                        <a:solidFill>
                          <a:srgbClr val="5A5A5A"/>
                        </a:solidFill>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300">
                          <a:effectLst/>
                        </a:rPr>
                        <a:t>Contact – linked to email address</a:t>
                      </a:r>
                      <a:endParaRPr lang="en-US" sz="1300">
                        <a:solidFill>
                          <a:srgbClr val="5A5A5A"/>
                        </a:solidFill>
                        <a:effectLst/>
                        <a:latin typeface="Calibri"/>
                        <a:ea typeface="Times New Roman"/>
                        <a:cs typeface="Times New Roman"/>
                      </a:endParaRPr>
                    </a:p>
                  </a:txBody>
                  <a:tcPr marL="68580" marR="68580" marT="0" marB="0"/>
                </a:tc>
              </a:tr>
              <a:tr h="191770">
                <a:tc>
                  <a:txBody>
                    <a:bodyPr/>
                    <a:lstStyle/>
                    <a:p>
                      <a:pPr marL="0" marR="0">
                        <a:lnSpc>
                          <a:spcPct val="115000"/>
                        </a:lnSpc>
                        <a:spcBef>
                          <a:spcPts val="0"/>
                        </a:spcBef>
                        <a:spcAft>
                          <a:spcPts val="0"/>
                        </a:spcAft>
                      </a:pPr>
                      <a:r>
                        <a:rPr lang="en-US" sz="1300" b="1" dirty="0">
                          <a:effectLst/>
                        </a:rPr>
                        <a:t>Design Team</a:t>
                      </a:r>
                      <a:endParaRPr lang="en-US" sz="1300" b="1" dirty="0">
                        <a:solidFill>
                          <a:srgbClr val="5A5A5A"/>
                        </a:solidFill>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300">
                          <a:effectLst/>
                        </a:rPr>
                        <a:t>Company Name</a:t>
                      </a:r>
                      <a:endParaRPr lang="en-US" sz="1300">
                        <a:solidFill>
                          <a:srgbClr val="5A5A5A"/>
                        </a:solidFill>
                        <a:effectLst/>
                        <a:latin typeface="Calibri"/>
                        <a:ea typeface="Times New Roman"/>
                        <a:cs typeface="Times New Roman"/>
                      </a:endParaRPr>
                    </a:p>
                  </a:txBody>
                  <a:tcPr marL="68580" marR="68580" marT="0" marB="0"/>
                </a:tc>
              </a:tr>
              <a:tr h="191770">
                <a:tc>
                  <a:txBody>
                    <a:bodyPr/>
                    <a:lstStyle/>
                    <a:p>
                      <a:pPr marL="0" marR="0">
                        <a:lnSpc>
                          <a:spcPct val="115000"/>
                        </a:lnSpc>
                        <a:spcBef>
                          <a:spcPts val="0"/>
                        </a:spcBef>
                        <a:spcAft>
                          <a:spcPts val="0"/>
                        </a:spcAft>
                      </a:pPr>
                      <a:r>
                        <a:rPr lang="en-US" sz="1300" b="1" dirty="0">
                          <a:effectLst/>
                        </a:rPr>
                        <a:t>Design Contact</a:t>
                      </a:r>
                      <a:endParaRPr lang="en-US" sz="1300" b="1" dirty="0">
                        <a:solidFill>
                          <a:srgbClr val="5A5A5A"/>
                        </a:solidFill>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300">
                          <a:effectLst/>
                        </a:rPr>
                        <a:t>Contact – linked to email address</a:t>
                      </a:r>
                      <a:endParaRPr lang="en-US" sz="1300">
                        <a:solidFill>
                          <a:srgbClr val="5A5A5A"/>
                        </a:solidFill>
                        <a:effectLst/>
                        <a:latin typeface="Calibri"/>
                        <a:ea typeface="Times New Roman"/>
                        <a:cs typeface="Times New Roman"/>
                      </a:endParaRPr>
                    </a:p>
                  </a:txBody>
                  <a:tcPr marL="68580" marR="68580" marT="0" marB="0"/>
                </a:tc>
              </a:tr>
              <a:tr h="191770">
                <a:tc>
                  <a:txBody>
                    <a:bodyPr/>
                    <a:lstStyle/>
                    <a:p>
                      <a:pPr marL="0" marR="0">
                        <a:lnSpc>
                          <a:spcPct val="115000"/>
                        </a:lnSpc>
                        <a:spcBef>
                          <a:spcPts val="0"/>
                        </a:spcBef>
                        <a:spcAft>
                          <a:spcPts val="0"/>
                        </a:spcAft>
                      </a:pPr>
                      <a:r>
                        <a:rPr lang="en-US" sz="1300" b="1" dirty="0">
                          <a:effectLst/>
                        </a:rPr>
                        <a:t>Construction Manager</a:t>
                      </a:r>
                      <a:endParaRPr lang="en-US" sz="1300" b="1" dirty="0">
                        <a:solidFill>
                          <a:srgbClr val="5A5A5A"/>
                        </a:solidFill>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300">
                          <a:effectLst/>
                        </a:rPr>
                        <a:t>Company Name</a:t>
                      </a:r>
                      <a:endParaRPr lang="en-US" sz="1300">
                        <a:solidFill>
                          <a:srgbClr val="5A5A5A"/>
                        </a:solidFill>
                        <a:effectLst/>
                        <a:latin typeface="Calibri"/>
                        <a:ea typeface="Times New Roman"/>
                        <a:cs typeface="Times New Roman"/>
                      </a:endParaRPr>
                    </a:p>
                  </a:txBody>
                  <a:tcPr marL="68580" marR="68580" marT="0" marB="0"/>
                </a:tc>
              </a:tr>
              <a:tr h="191770">
                <a:tc>
                  <a:txBody>
                    <a:bodyPr/>
                    <a:lstStyle/>
                    <a:p>
                      <a:pPr marL="0" marR="0">
                        <a:lnSpc>
                          <a:spcPct val="115000"/>
                        </a:lnSpc>
                        <a:spcBef>
                          <a:spcPts val="0"/>
                        </a:spcBef>
                        <a:spcAft>
                          <a:spcPts val="0"/>
                        </a:spcAft>
                      </a:pPr>
                      <a:r>
                        <a:rPr lang="en-US" sz="1300" b="1" dirty="0">
                          <a:effectLst/>
                        </a:rPr>
                        <a:t>Construction Contact</a:t>
                      </a:r>
                      <a:endParaRPr lang="en-US" sz="1300" b="1" dirty="0">
                        <a:solidFill>
                          <a:srgbClr val="5A5A5A"/>
                        </a:solidFill>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300">
                          <a:effectLst/>
                        </a:rPr>
                        <a:t>Contact – linked to email address</a:t>
                      </a:r>
                      <a:endParaRPr lang="en-US" sz="1300">
                        <a:solidFill>
                          <a:srgbClr val="5A5A5A"/>
                        </a:solidFill>
                        <a:effectLst/>
                        <a:latin typeface="Calibri"/>
                        <a:ea typeface="Times New Roman"/>
                        <a:cs typeface="Times New Roman"/>
                      </a:endParaRPr>
                    </a:p>
                  </a:txBody>
                  <a:tcPr marL="68580" marR="68580" marT="0" marB="0"/>
                </a:tc>
              </a:tr>
              <a:tr h="191770">
                <a:tc>
                  <a:txBody>
                    <a:bodyPr/>
                    <a:lstStyle/>
                    <a:p>
                      <a:pPr marL="0" marR="0">
                        <a:lnSpc>
                          <a:spcPct val="115000"/>
                        </a:lnSpc>
                        <a:spcBef>
                          <a:spcPts val="0"/>
                        </a:spcBef>
                        <a:spcAft>
                          <a:spcPts val="0"/>
                        </a:spcAft>
                      </a:pPr>
                      <a:r>
                        <a:rPr lang="en-US" sz="1300" b="1" dirty="0">
                          <a:effectLst/>
                        </a:rPr>
                        <a:t>Asset Management</a:t>
                      </a:r>
                      <a:endParaRPr lang="en-US" sz="1300" b="1" dirty="0">
                        <a:solidFill>
                          <a:srgbClr val="5A5A5A"/>
                        </a:solidFill>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0"/>
                        </a:spcAft>
                      </a:pPr>
                      <a:r>
                        <a:rPr lang="en-US" sz="1300" dirty="0">
                          <a:effectLst/>
                        </a:rPr>
                        <a:t>Hyperlink to external software/file</a:t>
                      </a:r>
                      <a:endParaRPr lang="en-US" sz="1300" dirty="0">
                        <a:solidFill>
                          <a:srgbClr val="5A5A5A"/>
                        </a:solidFill>
                        <a:effectLst/>
                        <a:latin typeface="Calibri"/>
                        <a:ea typeface="Times New Roman"/>
                        <a:cs typeface="Times New Roman"/>
                      </a:endParaRPr>
                    </a:p>
                  </a:txBody>
                  <a:tcPr marL="68580" marR="68580" marT="0" marB="0"/>
                </a:tc>
              </a:tr>
            </a:tbl>
          </a:graphicData>
        </a:graphic>
      </p:graphicFrame>
      <p:pic>
        <p:nvPicPr>
          <p:cNvPr id="32" name="Picture 31"/>
          <p:cNvPicPr/>
          <p:nvPr/>
        </p:nvPicPr>
        <p:blipFill>
          <a:blip r:embed="rId7" cstate="print">
            <a:extLst>
              <a:ext uri="{28A0092B-C50C-407E-A947-70E740481C1C}">
                <a14:useLocalDpi xmlns:a14="http://schemas.microsoft.com/office/drawing/2010/main" val="0"/>
              </a:ext>
            </a:extLst>
          </a:blip>
          <a:stretch>
            <a:fillRect/>
          </a:stretch>
        </p:blipFill>
        <p:spPr>
          <a:xfrm>
            <a:off x="959967" y="1954070"/>
            <a:ext cx="7379490" cy="3949667"/>
          </a:xfrm>
          <a:prstGeom prst="rect">
            <a:avLst/>
          </a:prstGeom>
        </p:spPr>
      </p:pic>
      <p:pic>
        <p:nvPicPr>
          <p:cNvPr id="33" name="Picture 32"/>
          <p:cNvPicPr/>
          <p:nvPr/>
        </p:nvPicPr>
        <p:blipFill>
          <a:blip r:embed="rId8">
            <a:extLst>
              <a:ext uri="{28A0092B-C50C-407E-A947-70E740481C1C}">
                <a14:useLocalDpi xmlns:a14="http://schemas.microsoft.com/office/drawing/2010/main" val="0"/>
              </a:ext>
            </a:extLst>
          </a:blip>
          <a:stretch>
            <a:fillRect/>
          </a:stretch>
        </p:blipFill>
        <p:spPr>
          <a:xfrm>
            <a:off x="9410223" y="756170"/>
            <a:ext cx="1477328" cy="5758930"/>
          </a:xfrm>
          <a:prstGeom prst="rect">
            <a:avLst/>
          </a:prstGeom>
        </p:spPr>
      </p:pic>
      <p:pic>
        <p:nvPicPr>
          <p:cNvPr id="36" name="Picture 35"/>
          <p:cNvPicPr/>
          <p:nvPr/>
        </p:nvPicPr>
        <p:blipFill>
          <a:blip r:embed="rId9" cstate="print">
            <a:extLst>
              <a:ext uri="{28A0092B-C50C-407E-A947-70E740481C1C}">
                <a14:useLocalDpi xmlns:a14="http://schemas.microsoft.com/office/drawing/2010/main" val="0"/>
              </a:ext>
            </a:extLst>
          </a:blip>
          <a:stretch>
            <a:fillRect/>
          </a:stretch>
        </p:blipFill>
        <p:spPr>
          <a:xfrm>
            <a:off x="11082020" y="2065762"/>
            <a:ext cx="5300980" cy="2289810"/>
          </a:xfrm>
          <a:prstGeom prst="rect">
            <a:avLst/>
          </a:prstGeom>
        </p:spPr>
      </p:pic>
      <p:pic>
        <p:nvPicPr>
          <p:cNvPr id="38" name="Picture 37"/>
          <p:cNvPicPr/>
          <p:nvPr/>
        </p:nvPicPr>
        <p:blipFill>
          <a:blip r:embed="rId10">
            <a:extLst>
              <a:ext uri="{28A0092B-C50C-407E-A947-70E740481C1C}">
                <a14:useLocalDpi xmlns:a14="http://schemas.microsoft.com/office/drawing/2010/main" val="0"/>
              </a:ext>
            </a:extLst>
          </a:blip>
          <a:stretch>
            <a:fillRect/>
          </a:stretch>
        </p:blipFill>
        <p:spPr>
          <a:xfrm>
            <a:off x="16533267" y="756170"/>
            <a:ext cx="1526133" cy="5758930"/>
          </a:xfrm>
          <a:prstGeom prst="rect">
            <a:avLst/>
          </a:prstGeom>
        </p:spPr>
      </p:pic>
    </p:spTree>
    <p:extLst>
      <p:ext uri="{BB962C8B-B14F-4D97-AF65-F5344CB8AC3E}">
        <p14:creationId xmlns:p14="http://schemas.microsoft.com/office/powerpoint/2010/main" val="2764360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24198378" y="647700"/>
            <a:ext cx="3254298" cy="6210300"/>
            <a:chOff x="24198378" y="647700"/>
            <a:chExt cx="3254298" cy="6210300"/>
          </a:xfrm>
        </p:grpSpPr>
        <p:sp>
          <p:nvSpPr>
            <p:cNvPr id="55" name="Rectangle 54"/>
            <p:cNvSpPr/>
            <p:nvPr/>
          </p:nvSpPr>
          <p:spPr>
            <a:xfrm>
              <a:off x="24198378" y="647700"/>
              <a:ext cx="3254298" cy="6210300"/>
            </a:xfrm>
            <a:prstGeom prst="rect">
              <a:avLst/>
            </a:prstGeom>
            <a:gradFill>
              <a:gsLst>
                <a:gs pos="22000">
                  <a:schemeClr val="bg1">
                    <a:alpha val="70000"/>
                    <a:lumMod val="93000"/>
                  </a:schemeClr>
                </a:gs>
                <a:gs pos="100000">
                  <a:schemeClr val="bg1">
                    <a:lumMod val="75000"/>
                    <a:alpha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p:cNvSpPr txBox="1"/>
            <p:nvPr/>
          </p:nvSpPr>
          <p:spPr>
            <a:xfrm>
              <a:off x="24231600" y="1464324"/>
              <a:ext cx="2720898" cy="307777"/>
            </a:xfrm>
            <a:prstGeom prst="rect">
              <a:avLst/>
            </a:prstGeom>
            <a:noFill/>
          </p:spPr>
          <p:txBody>
            <a:bodyPr wrap="square" rtlCol="0">
              <a:spAutoFit/>
            </a:bodyPr>
            <a:lstStyle/>
            <a:p>
              <a:pPr algn="ctr"/>
              <a:r>
                <a:rPr lang="en-US" sz="1400" b="1" u="sng" dirty="0" smtClean="0">
                  <a:solidFill>
                    <a:schemeClr val="accent3"/>
                  </a:solidFill>
                  <a:latin typeface="+mj-lt"/>
                </a:rPr>
                <a:t>Presentation Outline</a:t>
              </a:r>
              <a:endParaRPr lang="en-US" sz="1400" b="1" u="sng" dirty="0">
                <a:solidFill>
                  <a:schemeClr val="accent3"/>
                </a:solidFill>
                <a:latin typeface="+mj-lt"/>
              </a:endParaRPr>
            </a:p>
          </p:txBody>
        </p:sp>
        <p:sp>
          <p:nvSpPr>
            <p:cNvPr id="57" name="TextBox 56"/>
            <p:cNvSpPr txBox="1"/>
            <p:nvPr/>
          </p:nvSpPr>
          <p:spPr>
            <a:xfrm>
              <a:off x="24384000" y="1820499"/>
              <a:ext cx="2895600" cy="3647152"/>
            </a:xfrm>
            <a:prstGeom prst="rect">
              <a:avLst/>
            </a:prstGeom>
            <a:noFill/>
          </p:spPr>
          <p:txBody>
            <a:bodyPr wrap="square" rtlCol="0">
              <a:spAutoFit/>
            </a:bodyPr>
            <a:lstStyle/>
            <a:p>
              <a:pPr marL="285750" indent="-285750">
                <a:buFont typeface="+mj-lt"/>
                <a:buAutoNum type="romanUcPeriod"/>
              </a:pPr>
              <a:r>
                <a:rPr lang="en-US" sz="1100" b="1" dirty="0" smtClean="0">
                  <a:solidFill>
                    <a:schemeClr val="tx1">
                      <a:lumMod val="50000"/>
                      <a:lumOff val="50000"/>
                    </a:schemeClr>
                  </a:solidFill>
                  <a:latin typeface="+mj-lt"/>
                </a:rPr>
                <a:t>Project Background</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VDC Implementation</a:t>
              </a:r>
            </a:p>
            <a:p>
              <a:pPr marL="742950" lvl="1" indent="-285750">
                <a:buFont typeface="+mj-lt"/>
                <a:buAutoNum type="romanUcPeriod"/>
              </a:pPr>
              <a:r>
                <a:rPr lang="en-US" sz="1100" b="1" dirty="0" smtClean="0">
                  <a:solidFill>
                    <a:schemeClr val="tx1">
                      <a:lumMod val="50000"/>
                      <a:lumOff val="50000"/>
                    </a:schemeClr>
                  </a:solidFill>
                  <a:latin typeface="+mj-lt"/>
                </a:rPr>
                <a:t>Design</a:t>
              </a:r>
            </a:p>
            <a:p>
              <a:pPr marL="1200150" lvl="2" indent="-285750">
                <a:buFont typeface="+mj-lt"/>
                <a:buAutoNum type="romanUcPeriod"/>
              </a:pPr>
              <a:r>
                <a:rPr lang="en-US" sz="1100" b="1" dirty="0" smtClean="0">
                  <a:solidFill>
                    <a:schemeClr val="tx1">
                      <a:lumMod val="50000"/>
                      <a:lumOff val="50000"/>
                    </a:schemeClr>
                  </a:solidFill>
                  <a:latin typeface="+mj-lt"/>
                </a:rPr>
                <a:t>Atrium Curtain Wall</a:t>
              </a:r>
            </a:p>
            <a:p>
              <a:pPr marL="1200150" lvl="2" indent="-285750">
                <a:buFont typeface="+mj-lt"/>
                <a:buAutoNum type="romanUcPeriod"/>
              </a:pPr>
              <a:r>
                <a:rPr lang="en-US" sz="1100" b="1" dirty="0" smtClean="0">
                  <a:solidFill>
                    <a:schemeClr val="tx1">
                      <a:lumMod val="50000"/>
                      <a:lumOff val="50000"/>
                    </a:schemeClr>
                  </a:solidFill>
                  <a:latin typeface="+mj-lt"/>
                </a:rPr>
                <a:t>Pour Strip System</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Preconstruction</a:t>
              </a:r>
            </a:p>
            <a:p>
              <a:pPr marL="1200150" lvl="2" indent="-285750">
                <a:buFont typeface="+mj-lt"/>
                <a:buAutoNum type="romanUcPeriod"/>
              </a:pPr>
              <a:r>
                <a:rPr lang="en-US" sz="1100" b="1" dirty="0" smtClean="0">
                  <a:solidFill>
                    <a:schemeClr val="tx1">
                      <a:lumMod val="50000"/>
                      <a:lumOff val="50000"/>
                    </a:schemeClr>
                  </a:solidFill>
                  <a:latin typeface="+mj-lt"/>
                </a:rPr>
                <a:t>3D QTO &amp; Estimating</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Construction</a:t>
              </a:r>
            </a:p>
            <a:p>
              <a:pPr marL="1200150" lvl="2" indent="-285750">
                <a:buFont typeface="+mj-lt"/>
                <a:buAutoNum type="romanUcPeriod"/>
              </a:pPr>
              <a:r>
                <a:rPr lang="en-US" sz="1100" b="1" dirty="0" smtClean="0">
                  <a:solidFill>
                    <a:schemeClr val="tx1">
                      <a:lumMod val="50000"/>
                      <a:lumOff val="50000"/>
                    </a:schemeClr>
                  </a:solidFill>
                  <a:latin typeface="+mj-lt"/>
                </a:rPr>
                <a:t>Steel Trending</a:t>
              </a:r>
            </a:p>
            <a:p>
              <a:pPr marL="1200150" lvl="2" indent="-285750">
                <a:buFont typeface="+mj-lt"/>
                <a:buAutoNum type="romanUcPeriod"/>
              </a:pPr>
              <a:r>
                <a:rPr lang="en-US" sz="1100" b="1" dirty="0" smtClean="0">
                  <a:solidFill>
                    <a:schemeClr val="tx1">
                      <a:lumMod val="50000"/>
                      <a:lumOff val="50000"/>
                    </a:schemeClr>
                  </a:solidFill>
                  <a:latin typeface="+mj-lt"/>
                </a:rPr>
                <a:t>Crane Logistics</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Turnover</a:t>
              </a:r>
            </a:p>
            <a:p>
              <a:pPr marL="1200150" lvl="2" indent="-285750">
                <a:buFont typeface="+mj-lt"/>
                <a:buAutoNum type="romanUcPeriod"/>
              </a:pPr>
              <a:r>
                <a:rPr lang="en-US" sz="1100" b="1" dirty="0" smtClean="0">
                  <a:solidFill>
                    <a:schemeClr val="tx1">
                      <a:lumMod val="50000"/>
                      <a:lumOff val="50000"/>
                    </a:schemeClr>
                  </a:solidFill>
                  <a:latin typeface="+mj-lt"/>
                </a:rPr>
                <a:t>FM Documentation</a:t>
              </a:r>
            </a:p>
            <a:p>
              <a:pPr marL="1200150" lvl="2" indent="-285750">
                <a:buFont typeface="+mj-lt"/>
                <a:buAutoNum type="romanUcPeriod"/>
              </a:pPr>
              <a:r>
                <a:rPr lang="en-US" sz="1100" b="1" dirty="0" smtClean="0">
                  <a:solidFill>
                    <a:schemeClr val="tx1">
                      <a:lumMod val="50000"/>
                      <a:lumOff val="50000"/>
                    </a:schemeClr>
                  </a:solidFill>
                  <a:latin typeface="+mj-lt"/>
                </a:rPr>
                <a:t>FM Interact</a:t>
              </a:r>
            </a:p>
            <a:p>
              <a:pPr marL="285750" indent="-285750">
                <a:buFont typeface="+mj-lt"/>
                <a:buAutoNum type="romanUcPeriod"/>
              </a:pPr>
              <a:endParaRPr lang="en-US" sz="1100" b="1" dirty="0">
                <a:solidFill>
                  <a:schemeClr val="accent3"/>
                </a:solidFill>
                <a:latin typeface="+mj-lt"/>
              </a:endParaRPr>
            </a:p>
            <a:p>
              <a:pPr marL="285750" indent="-285750">
                <a:buFont typeface="+mj-lt"/>
                <a:buAutoNum type="romanUcPeriod"/>
              </a:pPr>
              <a:r>
                <a:rPr lang="en-US" sz="1100" b="1" dirty="0" smtClean="0">
                  <a:solidFill>
                    <a:schemeClr val="accent3"/>
                  </a:solidFill>
                  <a:latin typeface="+mj-lt"/>
                </a:rPr>
                <a:t>Recommendations</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Acknowledgements</a:t>
              </a:r>
            </a:p>
          </p:txBody>
        </p:sp>
      </p:grpSp>
      <p:sp>
        <p:nvSpPr>
          <p:cNvPr id="5" name="Rectangle 4"/>
          <p:cNvSpPr/>
          <p:nvPr/>
        </p:nvSpPr>
        <p:spPr>
          <a:xfrm>
            <a:off x="9166302" y="-1371600"/>
            <a:ext cx="9144000" cy="12954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22302" y="-1371600"/>
            <a:ext cx="9144000" cy="12954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8" name="Rectangle 7"/>
          <p:cNvSpPr/>
          <p:nvPr/>
        </p:nvSpPr>
        <p:spPr>
          <a:xfrm>
            <a:off x="18299151" y="-1371600"/>
            <a:ext cx="9144000" cy="12954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 name="TextBox 1"/>
          <p:cNvSpPr txBox="1"/>
          <p:nvPr/>
        </p:nvSpPr>
        <p:spPr>
          <a:xfrm>
            <a:off x="1905000" y="1114666"/>
            <a:ext cx="9144000" cy="400110"/>
          </a:xfrm>
          <a:prstGeom prst="rect">
            <a:avLst/>
          </a:prstGeom>
          <a:noFill/>
        </p:spPr>
        <p:txBody>
          <a:bodyPr wrap="square" rtlCol="0">
            <a:spAutoFit/>
          </a:bodyPr>
          <a:lstStyle/>
          <a:p>
            <a:pPr algn="ctr"/>
            <a:r>
              <a:rPr lang="en-US" sz="2000" b="1" dirty="0" smtClean="0">
                <a:solidFill>
                  <a:schemeClr val="accent3"/>
                </a:solidFill>
                <a:latin typeface="+mj-lt"/>
              </a:rPr>
              <a:t>Design</a:t>
            </a:r>
            <a:endParaRPr lang="en-US" sz="2000" b="1" dirty="0">
              <a:solidFill>
                <a:schemeClr val="accent3"/>
              </a:solidFill>
              <a:latin typeface="+mj-lt"/>
            </a:endParaRPr>
          </a:p>
        </p:txBody>
      </p:sp>
      <p:sp>
        <p:nvSpPr>
          <p:cNvPr id="4" name="Rectangle 3"/>
          <p:cNvSpPr/>
          <p:nvPr/>
        </p:nvSpPr>
        <p:spPr>
          <a:xfrm>
            <a:off x="0" y="-38100"/>
            <a:ext cx="27432000" cy="723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p:cNvSpPr/>
          <p:nvPr/>
        </p:nvSpPr>
        <p:spPr>
          <a:xfrm>
            <a:off x="0" y="6515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accent3"/>
                </a:solidFill>
              </a:rPr>
              <a:t>Brian J. Nahas [Construction </a:t>
            </a:r>
            <a:r>
              <a:rPr lang="en-US" sz="1400" b="1" dirty="0" smtClean="0">
                <a:solidFill>
                  <a:schemeClr val="accent3"/>
                </a:solidFill>
              </a:rPr>
              <a:t>Management Option]</a:t>
            </a:r>
            <a:endParaRPr lang="en-US" sz="1400" b="1" dirty="0">
              <a:solidFill>
                <a:schemeClr val="accent3"/>
              </a:solidFill>
            </a:endParaRPr>
          </a:p>
        </p:txBody>
      </p:sp>
      <p:grpSp>
        <p:nvGrpSpPr>
          <p:cNvPr id="15" name="Group 14"/>
          <p:cNvGrpSpPr/>
          <p:nvPr/>
        </p:nvGrpSpPr>
        <p:grpSpPr>
          <a:xfrm rot="16200000">
            <a:off x="26516110" y="5815549"/>
            <a:ext cx="571500" cy="568520"/>
            <a:chOff x="8305800" y="685800"/>
            <a:chExt cx="762000" cy="758026"/>
          </a:xfrm>
        </p:grpSpPr>
        <p:sp>
          <p:nvSpPr>
            <p:cNvPr id="12" name="Rectangle 11"/>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304800" y="5814059"/>
            <a:ext cx="571500" cy="568520"/>
            <a:chOff x="8305800" y="685800"/>
            <a:chExt cx="762000" cy="758026"/>
          </a:xfrm>
        </p:grpSpPr>
        <p:sp>
          <p:nvSpPr>
            <p:cNvPr id="17" name="Rectangle 16"/>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p:cNvPicPr/>
          <p:nvPr/>
        </p:nvPicPr>
        <p:blipFill rotWithShape="1">
          <a:blip r:embed="rId2" cstate="print">
            <a:extLst>
              <a:ext uri="{BEBA8EAE-BF5A-486C-A8C5-ECC9F3942E4B}">
                <a14:imgProps xmlns:a14="http://schemas.microsoft.com/office/drawing/2010/main">
                  <a14:imgLayer r:embed="rId3">
                    <a14:imgEffect>
                      <a14:backgroundRemoval t="0" b="100000" l="0" r="100000">
                        <a14:backgroundMark x1="8074" y1="88456" x2="8074" y2="88456"/>
                        <a14:backgroundMark x1="27542" y1="90756" x2="27542" y2="90756"/>
                        <a14:backgroundMark x1="0" y1="77851" x2="17398" y2="86110"/>
                      </a14:backgroundRemoval>
                    </a14:imgEffect>
                  </a14:imgLayer>
                </a14:imgProps>
              </a:ext>
              <a:ext uri="{28A0092B-C50C-407E-A947-70E740481C1C}">
                <a14:useLocalDpi xmlns:a14="http://schemas.microsoft.com/office/drawing/2010/main"/>
              </a:ext>
            </a:extLst>
          </a:blip>
          <a:srcRect/>
          <a:stretch/>
        </p:blipFill>
        <p:spPr bwMode="auto">
          <a:xfrm>
            <a:off x="25069800" y="-2165"/>
            <a:ext cx="2362200" cy="114516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1" name="Rectangle 30"/>
          <p:cNvSpPr/>
          <p:nvPr/>
        </p:nvSpPr>
        <p:spPr>
          <a:xfrm>
            <a:off x="9147531" y="-76200"/>
            <a:ext cx="9144000" cy="76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8288000" y="9503"/>
            <a:ext cx="9144000" cy="338554"/>
          </a:xfrm>
          <a:prstGeom prst="rect">
            <a:avLst/>
          </a:prstGeom>
          <a:noFill/>
        </p:spPr>
        <p:txBody>
          <a:bodyPr wrap="square" rtlCol="0">
            <a:spAutoFit/>
          </a:bodyPr>
          <a:lstStyle/>
          <a:p>
            <a:pPr algn="ctr"/>
            <a:r>
              <a:rPr lang="en-US" sz="1600" b="1" dirty="0" smtClean="0">
                <a:solidFill>
                  <a:schemeClr val="accent3"/>
                </a:solidFill>
                <a:latin typeface="+mj-lt"/>
              </a:rPr>
              <a:t>New Regional Medical Center</a:t>
            </a:r>
          </a:p>
        </p:txBody>
      </p:sp>
      <p:sp>
        <p:nvSpPr>
          <p:cNvPr id="28" name="TextBox 27"/>
          <p:cNvSpPr txBox="1"/>
          <p:nvPr/>
        </p:nvSpPr>
        <p:spPr>
          <a:xfrm>
            <a:off x="18288000" y="316468"/>
            <a:ext cx="9144000" cy="307777"/>
          </a:xfrm>
          <a:prstGeom prst="rect">
            <a:avLst/>
          </a:prstGeom>
          <a:noFill/>
        </p:spPr>
        <p:txBody>
          <a:bodyPr wrap="square" rtlCol="0">
            <a:spAutoFit/>
          </a:bodyPr>
          <a:lstStyle/>
          <a:p>
            <a:pPr algn="ctr"/>
            <a:r>
              <a:rPr lang="en-US" sz="1400" b="1" dirty="0" smtClean="0">
                <a:solidFill>
                  <a:schemeClr val="accent3"/>
                </a:solidFill>
                <a:latin typeface="+mj-lt"/>
              </a:rPr>
              <a:t>East Norriton, PA</a:t>
            </a:r>
            <a:endParaRPr lang="en-US" sz="1400" b="1" dirty="0">
              <a:solidFill>
                <a:schemeClr val="accent3"/>
              </a:solidFill>
              <a:latin typeface="+mj-lt"/>
            </a:endParaRPr>
          </a:p>
        </p:txBody>
      </p:sp>
      <p:sp>
        <p:nvSpPr>
          <p:cNvPr id="9" name="TextBox 8"/>
          <p:cNvSpPr txBox="1"/>
          <p:nvPr/>
        </p:nvSpPr>
        <p:spPr>
          <a:xfrm>
            <a:off x="9139911" y="85695"/>
            <a:ext cx="9144000" cy="461665"/>
          </a:xfrm>
          <a:prstGeom prst="rect">
            <a:avLst/>
          </a:prstGeom>
          <a:noFill/>
        </p:spPr>
        <p:txBody>
          <a:bodyPr wrap="square" rtlCol="0">
            <a:spAutoFit/>
          </a:bodyPr>
          <a:lstStyle/>
          <a:p>
            <a:pPr algn="ctr"/>
            <a:r>
              <a:rPr lang="en-US" sz="2400" b="1" dirty="0" smtClean="0">
                <a:solidFill>
                  <a:schemeClr val="bg1"/>
                </a:solidFill>
                <a:latin typeface="+mj-lt"/>
              </a:rPr>
              <a:t>Recommendations</a:t>
            </a:r>
          </a:p>
        </p:txBody>
      </p:sp>
      <p:sp>
        <p:nvSpPr>
          <p:cNvPr id="38" name="TextBox 37"/>
          <p:cNvSpPr txBox="1"/>
          <p:nvPr/>
        </p:nvSpPr>
        <p:spPr>
          <a:xfrm>
            <a:off x="2803602" y="1590976"/>
            <a:ext cx="7292898" cy="1538883"/>
          </a:xfrm>
          <a:prstGeom prst="rect">
            <a:avLst/>
          </a:prstGeom>
          <a:noFill/>
        </p:spPr>
        <p:txBody>
          <a:bodyPr wrap="square" rtlCol="0">
            <a:spAutoFit/>
          </a:bodyPr>
          <a:lstStyle/>
          <a:p>
            <a:pPr algn="ctr"/>
            <a:r>
              <a:rPr lang="en-US" sz="2000" dirty="0" smtClean="0">
                <a:solidFill>
                  <a:schemeClr val="accent3"/>
                </a:solidFill>
                <a:latin typeface="+mj-lt"/>
              </a:rPr>
              <a:t>Atrium &amp; Pour Strip Redesign</a:t>
            </a:r>
            <a:endParaRPr lang="en-US" sz="2000" dirty="0">
              <a:solidFill>
                <a:schemeClr val="accent3"/>
              </a:solidFill>
              <a:latin typeface="+mj-lt"/>
            </a:endParaRPr>
          </a:p>
          <a:p>
            <a:pPr algn="ctr"/>
            <a:endParaRPr lang="en-US" sz="2000" dirty="0">
              <a:solidFill>
                <a:schemeClr val="accent3"/>
              </a:solidFill>
              <a:latin typeface="+mj-lt"/>
            </a:endParaRPr>
          </a:p>
          <a:p>
            <a:pPr algn="ctr"/>
            <a:r>
              <a:rPr lang="en-US" sz="1800" dirty="0">
                <a:solidFill>
                  <a:schemeClr val="accent3"/>
                </a:solidFill>
                <a:latin typeface="+mj-lt"/>
              </a:rPr>
              <a:t>Benefit to NRMC: </a:t>
            </a:r>
            <a:r>
              <a:rPr lang="en-US" sz="1800" dirty="0" smtClean="0">
                <a:solidFill>
                  <a:schemeClr val="accent3"/>
                </a:solidFill>
                <a:latin typeface="+mj-lt"/>
              </a:rPr>
              <a:t>NO</a:t>
            </a:r>
            <a:endParaRPr lang="en-US" sz="1800" dirty="0">
              <a:solidFill>
                <a:schemeClr val="accent3"/>
              </a:solidFill>
              <a:latin typeface="+mj-lt"/>
            </a:endParaRPr>
          </a:p>
          <a:p>
            <a:pPr algn="ctr"/>
            <a:r>
              <a:rPr lang="en-US" sz="1800" dirty="0">
                <a:solidFill>
                  <a:schemeClr val="accent3"/>
                </a:solidFill>
                <a:latin typeface="+mj-lt"/>
              </a:rPr>
              <a:t>Benefit to the Industry: YES</a:t>
            </a:r>
          </a:p>
          <a:p>
            <a:pPr algn="ctr"/>
            <a:r>
              <a:rPr lang="en-US" sz="1800" dirty="0">
                <a:solidFill>
                  <a:schemeClr val="accent3"/>
                </a:solidFill>
                <a:latin typeface="+mj-lt"/>
              </a:rPr>
              <a:t>Development: </a:t>
            </a:r>
            <a:r>
              <a:rPr lang="en-US" sz="1800" dirty="0" smtClean="0">
                <a:solidFill>
                  <a:schemeClr val="accent3"/>
                </a:solidFill>
                <a:latin typeface="+mj-lt"/>
              </a:rPr>
              <a:t>Externally</a:t>
            </a:r>
            <a:endParaRPr lang="en-US" sz="1800" dirty="0">
              <a:solidFill>
                <a:schemeClr val="accent3"/>
              </a:solidFill>
              <a:latin typeface="+mj-lt"/>
            </a:endParaRPr>
          </a:p>
        </p:txBody>
      </p:sp>
      <p:grpSp>
        <p:nvGrpSpPr>
          <p:cNvPr id="40" name="Group 39"/>
          <p:cNvGrpSpPr/>
          <p:nvPr/>
        </p:nvGrpSpPr>
        <p:grpSpPr>
          <a:xfrm>
            <a:off x="2590800" y="-38100"/>
            <a:ext cx="3962400" cy="723900"/>
            <a:chOff x="2590800" y="-38100"/>
            <a:chExt cx="3962400" cy="723900"/>
          </a:xfrm>
        </p:grpSpPr>
        <p:sp>
          <p:nvSpPr>
            <p:cNvPr id="41" name="Rectangle 40"/>
            <p:cNvSpPr/>
            <p:nvPr/>
          </p:nvSpPr>
          <p:spPr>
            <a:xfrm>
              <a:off x="2590800" y="-38100"/>
              <a:ext cx="3962400" cy="723900"/>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5" descr="F:\AE Senior Thesis\Fall Semester\Reference Documents\Images\Logos\Gilbane Building Company.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61904" y="13542"/>
              <a:ext cx="1581496" cy="620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E:\AE Senior Thesis\FINAL REPORT\998 - Background Research\EH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95800" y="14854"/>
              <a:ext cx="1958898" cy="579891"/>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p:cNvSpPr txBox="1"/>
          <p:nvPr/>
        </p:nvSpPr>
        <p:spPr>
          <a:xfrm>
            <a:off x="1875511" y="3612708"/>
            <a:ext cx="9144000" cy="400110"/>
          </a:xfrm>
          <a:prstGeom prst="rect">
            <a:avLst/>
          </a:prstGeom>
          <a:noFill/>
        </p:spPr>
        <p:txBody>
          <a:bodyPr wrap="square" rtlCol="0">
            <a:spAutoFit/>
          </a:bodyPr>
          <a:lstStyle/>
          <a:p>
            <a:pPr algn="ctr"/>
            <a:r>
              <a:rPr lang="en-US" sz="2000" b="1" dirty="0" smtClean="0">
                <a:solidFill>
                  <a:schemeClr val="accent3"/>
                </a:solidFill>
                <a:latin typeface="+mj-lt"/>
              </a:rPr>
              <a:t>Preconstruction</a:t>
            </a:r>
            <a:endParaRPr lang="en-US" sz="2000" b="1" dirty="0">
              <a:solidFill>
                <a:schemeClr val="accent3"/>
              </a:solidFill>
              <a:latin typeface="+mj-lt"/>
            </a:endParaRPr>
          </a:p>
        </p:txBody>
      </p:sp>
      <p:sp>
        <p:nvSpPr>
          <p:cNvPr id="45" name="TextBox 44"/>
          <p:cNvSpPr txBox="1"/>
          <p:nvPr/>
        </p:nvSpPr>
        <p:spPr>
          <a:xfrm>
            <a:off x="2774113" y="4131225"/>
            <a:ext cx="7292898" cy="1538883"/>
          </a:xfrm>
          <a:prstGeom prst="rect">
            <a:avLst/>
          </a:prstGeom>
          <a:noFill/>
        </p:spPr>
        <p:txBody>
          <a:bodyPr wrap="square" rtlCol="0">
            <a:spAutoFit/>
          </a:bodyPr>
          <a:lstStyle/>
          <a:p>
            <a:pPr algn="ctr"/>
            <a:r>
              <a:rPr lang="en-US" sz="2000" dirty="0" smtClean="0">
                <a:solidFill>
                  <a:schemeClr val="accent3"/>
                </a:solidFill>
                <a:latin typeface="+mj-lt"/>
              </a:rPr>
              <a:t>3D Quantity Takeoff &amp; Estimate</a:t>
            </a:r>
          </a:p>
          <a:p>
            <a:pPr algn="ctr"/>
            <a:endParaRPr lang="en-US" sz="2000" dirty="0" smtClean="0">
              <a:solidFill>
                <a:schemeClr val="accent3"/>
              </a:solidFill>
              <a:latin typeface="+mj-lt"/>
            </a:endParaRPr>
          </a:p>
          <a:p>
            <a:pPr algn="ctr"/>
            <a:r>
              <a:rPr lang="en-US" sz="1800" dirty="0" smtClean="0">
                <a:solidFill>
                  <a:schemeClr val="accent3"/>
                </a:solidFill>
                <a:latin typeface="+mj-lt"/>
              </a:rPr>
              <a:t>Benefit to NRMC: YES</a:t>
            </a:r>
          </a:p>
          <a:p>
            <a:pPr algn="ctr"/>
            <a:r>
              <a:rPr lang="en-US" sz="1800" dirty="0" smtClean="0">
                <a:solidFill>
                  <a:schemeClr val="accent3"/>
                </a:solidFill>
                <a:latin typeface="+mj-lt"/>
              </a:rPr>
              <a:t>Benefit to the Industry: YES</a:t>
            </a:r>
          </a:p>
          <a:p>
            <a:pPr algn="ctr"/>
            <a:r>
              <a:rPr lang="en-US" sz="1800" dirty="0" smtClean="0">
                <a:solidFill>
                  <a:schemeClr val="accent3"/>
                </a:solidFill>
                <a:latin typeface="+mj-lt"/>
              </a:rPr>
              <a:t>Development: Internally</a:t>
            </a:r>
            <a:endParaRPr lang="en-US" sz="1800" dirty="0">
              <a:solidFill>
                <a:schemeClr val="accent3"/>
              </a:solidFill>
              <a:latin typeface="+mj-lt"/>
            </a:endParaRPr>
          </a:p>
        </p:txBody>
      </p:sp>
      <p:sp>
        <p:nvSpPr>
          <p:cNvPr id="46" name="TextBox 45"/>
          <p:cNvSpPr txBox="1"/>
          <p:nvPr/>
        </p:nvSpPr>
        <p:spPr>
          <a:xfrm>
            <a:off x="7162800" y="1131833"/>
            <a:ext cx="9144000" cy="400110"/>
          </a:xfrm>
          <a:prstGeom prst="rect">
            <a:avLst/>
          </a:prstGeom>
          <a:noFill/>
        </p:spPr>
        <p:txBody>
          <a:bodyPr wrap="square" rtlCol="0">
            <a:spAutoFit/>
          </a:bodyPr>
          <a:lstStyle/>
          <a:p>
            <a:pPr algn="ctr"/>
            <a:r>
              <a:rPr lang="en-US" sz="2000" b="1" dirty="0" smtClean="0">
                <a:solidFill>
                  <a:schemeClr val="accent3"/>
                </a:solidFill>
                <a:latin typeface="+mj-lt"/>
              </a:rPr>
              <a:t>Construction</a:t>
            </a:r>
            <a:endParaRPr lang="en-US" sz="2000" b="1" dirty="0">
              <a:solidFill>
                <a:schemeClr val="accent3"/>
              </a:solidFill>
              <a:latin typeface="+mj-lt"/>
            </a:endParaRPr>
          </a:p>
        </p:txBody>
      </p:sp>
      <p:sp>
        <p:nvSpPr>
          <p:cNvPr id="47" name="TextBox 46"/>
          <p:cNvSpPr txBox="1"/>
          <p:nvPr/>
        </p:nvSpPr>
        <p:spPr>
          <a:xfrm>
            <a:off x="8061402" y="1600200"/>
            <a:ext cx="7292898" cy="1538883"/>
          </a:xfrm>
          <a:prstGeom prst="rect">
            <a:avLst/>
          </a:prstGeom>
          <a:noFill/>
        </p:spPr>
        <p:txBody>
          <a:bodyPr wrap="square" rtlCol="0">
            <a:spAutoFit/>
          </a:bodyPr>
          <a:lstStyle/>
          <a:p>
            <a:pPr algn="ctr"/>
            <a:r>
              <a:rPr lang="en-US" sz="2000" dirty="0" smtClean="0">
                <a:solidFill>
                  <a:schemeClr val="accent3"/>
                </a:solidFill>
                <a:latin typeface="+mj-lt"/>
              </a:rPr>
              <a:t>Steel Trending</a:t>
            </a:r>
            <a:endParaRPr lang="en-US" sz="2000" dirty="0">
              <a:solidFill>
                <a:schemeClr val="accent3"/>
              </a:solidFill>
              <a:latin typeface="+mj-lt"/>
            </a:endParaRPr>
          </a:p>
          <a:p>
            <a:pPr algn="ctr"/>
            <a:endParaRPr lang="en-US" sz="2000" dirty="0">
              <a:solidFill>
                <a:schemeClr val="accent3"/>
              </a:solidFill>
              <a:latin typeface="+mj-lt"/>
            </a:endParaRPr>
          </a:p>
          <a:p>
            <a:pPr algn="ctr"/>
            <a:r>
              <a:rPr lang="en-US" sz="1800" dirty="0">
                <a:solidFill>
                  <a:schemeClr val="accent3"/>
                </a:solidFill>
                <a:latin typeface="+mj-lt"/>
              </a:rPr>
              <a:t>Benefit to NRMC: YES</a:t>
            </a:r>
          </a:p>
          <a:p>
            <a:pPr algn="ctr"/>
            <a:r>
              <a:rPr lang="en-US" sz="1800" dirty="0">
                <a:solidFill>
                  <a:schemeClr val="accent3"/>
                </a:solidFill>
                <a:latin typeface="+mj-lt"/>
              </a:rPr>
              <a:t>Benefit to the Industry: YES</a:t>
            </a:r>
          </a:p>
          <a:p>
            <a:pPr algn="ctr"/>
            <a:r>
              <a:rPr lang="en-US" sz="1800" dirty="0">
                <a:solidFill>
                  <a:schemeClr val="accent3"/>
                </a:solidFill>
                <a:latin typeface="+mj-lt"/>
              </a:rPr>
              <a:t>Development: Internally</a:t>
            </a:r>
          </a:p>
        </p:txBody>
      </p:sp>
      <p:sp>
        <p:nvSpPr>
          <p:cNvPr id="48" name="TextBox 47"/>
          <p:cNvSpPr txBox="1"/>
          <p:nvPr/>
        </p:nvSpPr>
        <p:spPr>
          <a:xfrm>
            <a:off x="7133311" y="3621932"/>
            <a:ext cx="9144000" cy="400110"/>
          </a:xfrm>
          <a:prstGeom prst="rect">
            <a:avLst/>
          </a:prstGeom>
          <a:noFill/>
        </p:spPr>
        <p:txBody>
          <a:bodyPr wrap="square" rtlCol="0">
            <a:spAutoFit/>
          </a:bodyPr>
          <a:lstStyle/>
          <a:p>
            <a:pPr algn="ctr"/>
            <a:r>
              <a:rPr lang="en-US" sz="2000" b="1" dirty="0" smtClean="0">
                <a:solidFill>
                  <a:schemeClr val="accent3"/>
                </a:solidFill>
                <a:latin typeface="+mj-lt"/>
              </a:rPr>
              <a:t>Turnover</a:t>
            </a:r>
            <a:endParaRPr lang="en-US" sz="2000" b="1" dirty="0">
              <a:solidFill>
                <a:schemeClr val="accent3"/>
              </a:solidFill>
              <a:latin typeface="+mj-lt"/>
            </a:endParaRPr>
          </a:p>
        </p:txBody>
      </p:sp>
      <p:sp>
        <p:nvSpPr>
          <p:cNvPr id="49" name="TextBox 48"/>
          <p:cNvSpPr txBox="1"/>
          <p:nvPr/>
        </p:nvSpPr>
        <p:spPr>
          <a:xfrm>
            <a:off x="8031913" y="4176117"/>
            <a:ext cx="7292898" cy="1538883"/>
          </a:xfrm>
          <a:prstGeom prst="rect">
            <a:avLst/>
          </a:prstGeom>
          <a:noFill/>
        </p:spPr>
        <p:txBody>
          <a:bodyPr wrap="square" rtlCol="0">
            <a:spAutoFit/>
          </a:bodyPr>
          <a:lstStyle/>
          <a:p>
            <a:pPr algn="ctr"/>
            <a:r>
              <a:rPr lang="en-US" sz="2000" dirty="0" smtClean="0">
                <a:solidFill>
                  <a:schemeClr val="accent3"/>
                </a:solidFill>
                <a:latin typeface="+mj-lt"/>
              </a:rPr>
              <a:t>Document Management</a:t>
            </a:r>
            <a:endParaRPr lang="en-US" sz="2000" dirty="0">
              <a:solidFill>
                <a:schemeClr val="accent3"/>
              </a:solidFill>
              <a:latin typeface="+mj-lt"/>
            </a:endParaRPr>
          </a:p>
          <a:p>
            <a:pPr algn="ctr"/>
            <a:endParaRPr lang="en-US" sz="2000" dirty="0">
              <a:solidFill>
                <a:schemeClr val="accent3"/>
              </a:solidFill>
              <a:latin typeface="+mj-lt"/>
            </a:endParaRPr>
          </a:p>
          <a:p>
            <a:pPr algn="ctr"/>
            <a:r>
              <a:rPr lang="en-US" sz="1800" dirty="0">
                <a:solidFill>
                  <a:schemeClr val="accent3"/>
                </a:solidFill>
                <a:latin typeface="+mj-lt"/>
              </a:rPr>
              <a:t>Benefit to NRMC: YES</a:t>
            </a:r>
          </a:p>
          <a:p>
            <a:pPr algn="ctr"/>
            <a:r>
              <a:rPr lang="en-US" sz="1800" dirty="0">
                <a:solidFill>
                  <a:schemeClr val="accent3"/>
                </a:solidFill>
                <a:latin typeface="+mj-lt"/>
              </a:rPr>
              <a:t>Benefit to the Industry: YES</a:t>
            </a:r>
          </a:p>
          <a:p>
            <a:pPr algn="ctr"/>
            <a:r>
              <a:rPr lang="en-US" sz="1800" dirty="0">
                <a:solidFill>
                  <a:schemeClr val="accent3"/>
                </a:solidFill>
                <a:latin typeface="+mj-lt"/>
              </a:rPr>
              <a:t>Development: </a:t>
            </a:r>
            <a:r>
              <a:rPr lang="en-US" sz="1800" dirty="0" smtClean="0">
                <a:solidFill>
                  <a:schemeClr val="accent3"/>
                </a:solidFill>
                <a:latin typeface="+mj-lt"/>
              </a:rPr>
              <a:t>Internally &amp; Externally</a:t>
            </a:r>
            <a:endParaRPr lang="en-US" sz="1800" dirty="0">
              <a:solidFill>
                <a:schemeClr val="accent3"/>
              </a:solidFill>
              <a:latin typeface="+mj-lt"/>
            </a:endParaRPr>
          </a:p>
        </p:txBody>
      </p:sp>
      <p:grpSp>
        <p:nvGrpSpPr>
          <p:cNvPr id="3" name="Group 2"/>
          <p:cNvGrpSpPr/>
          <p:nvPr/>
        </p:nvGrpSpPr>
        <p:grpSpPr>
          <a:xfrm>
            <a:off x="1232018" y="1143000"/>
            <a:ext cx="2717563" cy="2390680"/>
            <a:chOff x="3316830" y="1114520"/>
            <a:chExt cx="2717563" cy="2390680"/>
          </a:xfrm>
        </p:grpSpPr>
        <p:sp>
          <p:nvSpPr>
            <p:cNvPr id="37" name="Rectangle 36"/>
            <p:cNvSpPr/>
            <p:nvPr/>
          </p:nvSpPr>
          <p:spPr>
            <a:xfrm>
              <a:off x="3316830" y="1114520"/>
              <a:ext cx="2717563" cy="239068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pic>
          <p:nvPicPr>
            <p:cNvPr id="52" name="Picture 51"/>
            <p:cNvPicPr>
              <a:picLocks noChangeAspect="1"/>
            </p:cNvPicPr>
            <p:nvPr/>
          </p:nvPicPr>
          <p:blipFill rotWithShape="1">
            <a:blip r:embed="rId6">
              <a:extLst>
                <a:ext uri="{28A0092B-C50C-407E-A947-70E740481C1C}">
                  <a14:useLocalDpi xmlns:a14="http://schemas.microsoft.com/office/drawing/2010/main"/>
                </a:ext>
              </a:extLst>
            </a:blip>
            <a:srcRect r="30360"/>
            <a:stretch/>
          </p:blipFill>
          <p:spPr>
            <a:xfrm>
              <a:off x="3316830" y="1143000"/>
              <a:ext cx="2709325" cy="2327923"/>
            </a:xfrm>
            <a:prstGeom prst="rect">
              <a:avLst/>
            </a:prstGeom>
            <a:ln>
              <a:noFill/>
            </a:ln>
            <a:effectLst>
              <a:outerShdw blurRad="292100" dist="139700" dir="2700000" algn="tl" rotWithShape="0">
                <a:srgbClr val="333333">
                  <a:alpha val="65000"/>
                </a:srgbClr>
              </a:outerShdw>
            </a:effectLst>
          </p:spPr>
        </p:pic>
      </p:grpSp>
      <p:grpSp>
        <p:nvGrpSpPr>
          <p:cNvPr id="10" name="Group 9"/>
          <p:cNvGrpSpPr/>
          <p:nvPr/>
        </p:nvGrpSpPr>
        <p:grpSpPr>
          <a:xfrm>
            <a:off x="14401800" y="926782"/>
            <a:ext cx="2717563" cy="2391076"/>
            <a:chOff x="6218876" y="1114124"/>
            <a:chExt cx="2717563" cy="2391076"/>
          </a:xfrm>
        </p:grpSpPr>
        <p:sp>
          <p:nvSpPr>
            <p:cNvPr id="32" name="Rectangle 31"/>
            <p:cNvSpPr/>
            <p:nvPr/>
          </p:nvSpPr>
          <p:spPr>
            <a:xfrm>
              <a:off x="6218876" y="1114124"/>
              <a:ext cx="2717563" cy="239107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6208" y="1131833"/>
              <a:ext cx="2679192" cy="2373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 name="Group 19"/>
          <p:cNvGrpSpPr/>
          <p:nvPr/>
        </p:nvGrpSpPr>
        <p:grpSpPr>
          <a:xfrm>
            <a:off x="1223780" y="3762280"/>
            <a:ext cx="2717563" cy="2390680"/>
            <a:chOff x="3308592" y="3733800"/>
            <a:chExt cx="2717563" cy="2390680"/>
          </a:xfrm>
        </p:grpSpPr>
        <p:sp>
          <p:nvSpPr>
            <p:cNvPr id="51" name="Rectangle 50"/>
            <p:cNvSpPr/>
            <p:nvPr/>
          </p:nvSpPr>
          <p:spPr>
            <a:xfrm>
              <a:off x="3308592" y="3733800"/>
              <a:ext cx="2717563" cy="239068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pic>
          <p:nvPicPr>
            <p:cNvPr id="2051"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13499"/>
            <a:stretch/>
          </p:blipFill>
          <p:spPr bwMode="auto">
            <a:xfrm>
              <a:off x="3329530" y="3742488"/>
              <a:ext cx="2696625" cy="2357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14393562" y="3546458"/>
            <a:ext cx="2717563" cy="2391076"/>
            <a:chOff x="6210638" y="3733800"/>
            <a:chExt cx="2717563" cy="2391076"/>
          </a:xfrm>
        </p:grpSpPr>
        <p:sp>
          <p:nvSpPr>
            <p:cNvPr id="50" name="Rectangle 49"/>
            <p:cNvSpPr/>
            <p:nvPr/>
          </p:nvSpPr>
          <p:spPr>
            <a:xfrm>
              <a:off x="6210638" y="3733800"/>
              <a:ext cx="2717563" cy="239107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pic>
          <p:nvPicPr>
            <p:cNvPr id="205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19214" y="3742488"/>
              <a:ext cx="2696186" cy="2373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8" name="Picture 4" descr="E:\AE Senior Thesis\08-04-2011_GILBANE_Complete Job Drive\254571000\Renderings\NRMC.JP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8829967" y="2255678"/>
            <a:ext cx="4783469" cy="23466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41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4198378" y="647700"/>
            <a:ext cx="3254298" cy="6210300"/>
            <a:chOff x="24198378" y="647700"/>
            <a:chExt cx="3254298" cy="6210300"/>
          </a:xfrm>
        </p:grpSpPr>
        <p:sp>
          <p:nvSpPr>
            <p:cNvPr id="22" name="Rectangle 21"/>
            <p:cNvSpPr/>
            <p:nvPr/>
          </p:nvSpPr>
          <p:spPr>
            <a:xfrm>
              <a:off x="24198378" y="647700"/>
              <a:ext cx="3254298" cy="6210300"/>
            </a:xfrm>
            <a:prstGeom prst="rect">
              <a:avLst/>
            </a:prstGeom>
            <a:gradFill>
              <a:gsLst>
                <a:gs pos="22000">
                  <a:schemeClr val="bg1">
                    <a:alpha val="70000"/>
                    <a:lumMod val="93000"/>
                  </a:schemeClr>
                </a:gs>
                <a:gs pos="100000">
                  <a:schemeClr val="bg1">
                    <a:lumMod val="75000"/>
                    <a:alpha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24231600" y="1464324"/>
              <a:ext cx="2720898" cy="307777"/>
            </a:xfrm>
            <a:prstGeom prst="rect">
              <a:avLst/>
            </a:prstGeom>
            <a:noFill/>
          </p:spPr>
          <p:txBody>
            <a:bodyPr wrap="square" rtlCol="0">
              <a:spAutoFit/>
            </a:bodyPr>
            <a:lstStyle/>
            <a:p>
              <a:pPr algn="ctr"/>
              <a:r>
                <a:rPr lang="en-US" sz="1400" b="1" u="sng" dirty="0" smtClean="0">
                  <a:solidFill>
                    <a:schemeClr val="accent3"/>
                  </a:solidFill>
                  <a:latin typeface="+mj-lt"/>
                </a:rPr>
                <a:t>Presentation Outline</a:t>
              </a:r>
              <a:endParaRPr lang="en-US" sz="1400" b="1" u="sng" dirty="0">
                <a:solidFill>
                  <a:schemeClr val="accent3"/>
                </a:solidFill>
                <a:latin typeface="+mj-lt"/>
              </a:endParaRPr>
            </a:p>
          </p:txBody>
        </p:sp>
        <p:sp>
          <p:nvSpPr>
            <p:cNvPr id="39" name="TextBox 38"/>
            <p:cNvSpPr txBox="1"/>
            <p:nvPr/>
          </p:nvSpPr>
          <p:spPr>
            <a:xfrm>
              <a:off x="24384000" y="1820499"/>
              <a:ext cx="2895600" cy="3647152"/>
            </a:xfrm>
            <a:prstGeom prst="rect">
              <a:avLst/>
            </a:prstGeom>
            <a:noFill/>
          </p:spPr>
          <p:txBody>
            <a:bodyPr wrap="square" rtlCol="0">
              <a:spAutoFit/>
            </a:bodyPr>
            <a:lstStyle/>
            <a:p>
              <a:pPr marL="285750" indent="-285750">
                <a:buFont typeface="+mj-lt"/>
                <a:buAutoNum type="romanUcPeriod"/>
              </a:pPr>
              <a:r>
                <a:rPr lang="en-US" sz="1100" b="1" dirty="0" smtClean="0">
                  <a:solidFill>
                    <a:schemeClr val="tx1">
                      <a:lumMod val="50000"/>
                      <a:lumOff val="50000"/>
                    </a:schemeClr>
                  </a:solidFill>
                  <a:latin typeface="+mj-lt"/>
                </a:rPr>
                <a:t>Project Background</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VDC Implementation</a:t>
              </a:r>
            </a:p>
            <a:p>
              <a:pPr marL="742950" lvl="1" indent="-285750">
                <a:buFont typeface="+mj-lt"/>
                <a:buAutoNum type="romanUcPeriod"/>
              </a:pPr>
              <a:r>
                <a:rPr lang="en-US" sz="1100" b="1" dirty="0" smtClean="0">
                  <a:solidFill>
                    <a:schemeClr val="tx1">
                      <a:lumMod val="50000"/>
                      <a:lumOff val="50000"/>
                    </a:schemeClr>
                  </a:solidFill>
                  <a:latin typeface="+mj-lt"/>
                </a:rPr>
                <a:t>Design</a:t>
              </a:r>
            </a:p>
            <a:p>
              <a:pPr marL="1200150" lvl="2" indent="-285750">
                <a:buFont typeface="+mj-lt"/>
                <a:buAutoNum type="romanUcPeriod"/>
              </a:pPr>
              <a:r>
                <a:rPr lang="en-US" sz="1100" b="1" dirty="0" smtClean="0">
                  <a:solidFill>
                    <a:schemeClr val="tx1">
                      <a:lumMod val="50000"/>
                      <a:lumOff val="50000"/>
                    </a:schemeClr>
                  </a:solidFill>
                  <a:latin typeface="+mj-lt"/>
                </a:rPr>
                <a:t>Atrium Curtain Wall</a:t>
              </a:r>
            </a:p>
            <a:p>
              <a:pPr marL="1200150" lvl="2" indent="-285750">
                <a:buFont typeface="+mj-lt"/>
                <a:buAutoNum type="romanUcPeriod"/>
              </a:pPr>
              <a:r>
                <a:rPr lang="en-US" sz="1100" b="1" dirty="0" smtClean="0">
                  <a:solidFill>
                    <a:schemeClr val="tx1">
                      <a:lumMod val="50000"/>
                      <a:lumOff val="50000"/>
                    </a:schemeClr>
                  </a:solidFill>
                  <a:latin typeface="+mj-lt"/>
                </a:rPr>
                <a:t>Pour Strip System</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Preconstruction</a:t>
              </a:r>
            </a:p>
            <a:p>
              <a:pPr marL="1200150" lvl="2" indent="-285750">
                <a:buFont typeface="+mj-lt"/>
                <a:buAutoNum type="romanUcPeriod"/>
              </a:pPr>
              <a:r>
                <a:rPr lang="en-US" sz="1100" b="1" dirty="0" smtClean="0">
                  <a:solidFill>
                    <a:schemeClr val="tx1">
                      <a:lumMod val="50000"/>
                      <a:lumOff val="50000"/>
                    </a:schemeClr>
                  </a:solidFill>
                  <a:latin typeface="+mj-lt"/>
                </a:rPr>
                <a:t>3D QTO &amp; Estimating</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Construction</a:t>
              </a:r>
            </a:p>
            <a:p>
              <a:pPr marL="1200150" lvl="2" indent="-285750">
                <a:buFont typeface="+mj-lt"/>
                <a:buAutoNum type="romanUcPeriod"/>
              </a:pPr>
              <a:r>
                <a:rPr lang="en-US" sz="1100" b="1" dirty="0" smtClean="0">
                  <a:solidFill>
                    <a:schemeClr val="tx1">
                      <a:lumMod val="50000"/>
                      <a:lumOff val="50000"/>
                    </a:schemeClr>
                  </a:solidFill>
                  <a:latin typeface="+mj-lt"/>
                </a:rPr>
                <a:t>Steel Trending</a:t>
              </a:r>
            </a:p>
            <a:p>
              <a:pPr marL="1200150" lvl="2" indent="-285750">
                <a:buFont typeface="+mj-lt"/>
                <a:buAutoNum type="romanUcPeriod"/>
              </a:pPr>
              <a:r>
                <a:rPr lang="en-US" sz="1100" b="1" dirty="0" smtClean="0">
                  <a:solidFill>
                    <a:schemeClr val="tx1">
                      <a:lumMod val="50000"/>
                      <a:lumOff val="50000"/>
                    </a:schemeClr>
                  </a:solidFill>
                  <a:latin typeface="+mj-lt"/>
                </a:rPr>
                <a:t>Crane Logistics</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Turnover</a:t>
              </a:r>
            </a:p>
            <a:p>
              <a:pPr marL="1200150" lvl="2" indent="-285750">
                <a:buFont typeface="+mj-lt"/>
                <a:buAutoNum type="romanUcPeriod"/>
              </a:pPr>
              <a:r>
                <a:rPr lang="en-US" sz="1100" b="1" dirty="0" smtClean="0">
                  <a:solidFill>
                    <a:schemeClr val="tx1">
                      <a:lumMod val="50000"/>
                      <a:lumOff val="50000"/>
                    </a:schemeClr>
                  </a:solidFill>
                  <a:latin typeface="+mj-lt"/>
                </a:rPr>
                <a:t>FM Documentation</a:t>
              </a:r>
            </a:p>
            <a:p>
              <a:pPr marL="1200150" lvl="2" indent="-285750">
                <a:buFont typeface="+mj-lt"/>
                <a:buAutoNum type="romanUcPeriod"/>
              </a:pPr>
              <a:r>
                <a:rPr lang="en-US" sz="1100" b="1" dirty="0" smtClean="0">
                  <a:solidFill>
                    <a:schemeClr val="tx1">
                      <a:lumMod val="50000"/>
                      <a:lumOff val="50000"/>
                    </a:schemeClr>
                  </a:solidFill>
                  <a:latin typeface="+mj-lt"/>
                </a:rPr>
                <a:t>FM Interact</a:t>
              </a:r>
            </a:p>
            <a:p>
              <a:pPr marL="285750" indent="-285750">
                <a:buFont typeface="+mj-lt"/>
                <a:buAutoNum type="romanUcPeriod"/>
              </a:pPr>
              <a:endParaRPr lang="en-US" sz="1100" b="1" dirty="0">
                <a:solidFill>
                  <a:schemeClr val="accent3"/>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Recommendations</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accent3"/>
                  </a:solidFill>
                  <a:latin typeface="+mj-lt"/>
                </a:rPr>
                <a:t>Acknowledgements</a:t>
              </a:r>
            </a:p>
          </p:txBody>
        </p:sp>
      </p:grpSp>
      <p:sp>
        <p:nvSpPr>
          <p:cNvPr id="10" name="Rectangle 9"/>
          <p:cNvSpPr/>
          <p:nvPr/>
        </p:nvSpPr>
        <p:spPr>
          <a:xfrm>
            <a:off x="11883111" y="1370172"/>
            <a:ext cx="3657600" cy="4729636"/>
          </a:xfrm>
          <a:prstGeom prst="rect">
            <a:avLst/>
          </a:prstGeom>
          <a:solidFill>
            <a:schemeClr val="bg1"/>
          </a:solidFill>
          <a:ln>
            <a:solidFill>
              <a:schemeClr val="accent3"/>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Rectangle 4"/>
          <p:cNvSpPr/>
          <p:nvPr/>
        </p:nvSpPr>
        <p:spPr>
          <a:xfrm>
            <a:off x="9166302" y="-1371600"/>
            <a:ext cx="9144000" cy="12954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22302" y="-1371600"/>
            <a:ext cx="9144000" cy="12954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8" name="Rectangle 7"/>
          <p:cNvSpPr/>
          <p:nvPr/>
        </p:nvSpPr>
        <p:spPr>
          <a:xfrm>
            <a:off x="18299151" y="-1371600"/>
            <a:ext cx="9144000" cy="12954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 name="TextBox 1"/>
          <p:cNvSpPr txBox="1"/>
          <p:nvPr/>
        </p:nvSpPr>
        <p:spPr>
          <a:xfrm>
            <a:off x="9144000" y="1000841"/>
            <a:ext cx="9144000" cy="369332"/>
          </a:xfrm>
          <a:prstGeom prst="rect">
            <a:avLst/>
          </a:prstGeom>
          <a:noFill/>
        </p:spPr>
        <p:txBody>
          <a:bodyPr wrap="square" rtlCol="0">
            <a:spAutoFit/>
          </a:bodyPr>
          <a:lstStyle/>
          <a:p>
            <a:pPr algn="ctr"/>
            <a:r>
              <a:rPr lang="en-US" sz="1800" b="1" dirty="0" smtClean="0">
                <a:solidFill>
                  <a:schemeClr val="accent3"/>
                </a:solidFill>
                <a:latin typeface="+mj-lt"/>
              </a:rPr>
              <a:t>Industry Acknowledgements </a:t>
            </a:r>
            <a:endParaRPr lang="en-US" sz="1800" b="1" dirty="0">
              <a:solidFill>
                <a:schemeClr val="accent3"/>
              </a:solidFill>
              <a:latin typeface="+mj-lt"/>
            </a:endParaRPr>
          </a:p>
        </p:txBody>
      </p:sp>
      <p:sp>
        <p:nvSpPr>
          <p:cNvPr id="4" name="Rectangle 3"/>
          <p:cNvSpPr/>
          <p:nvPr/>
        </p:nvSpPr>
        <p:spPr>
          <a:xfrm>
            <a:off x="0" y="-38100"/>
            <a:ext cx="27432000" cy="723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p:cNvSpPr/>
          <p:nvPr/>
        </p:nvSpPr>
        <p:spPr>
          <a:xfrm>
            <a:off x="0" y="6515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accent3"/>
                </a:solidFill>
              </a:rPr>
              <a:t>Brian J. Nahas [Construction </a:t>
            </a:r>
            <a:r>
              <a:rPr lang="en-US" sz="1400" b="1" dirty="0" smtClean="0">
                <a:solidFill>
                  <a:schemeClr val="accent3"/>
                </a:solidFill>
              </a:rPr>
              <a:t>Management Option]</a:t>
            </a:r>
            <a:endParaRPr lang="en-US" sz="1400" b="1" dirty="0">
              <a:solidFill>
                <a:schemeClr val="accent3"/>
              </a:solidFill>
            </a:endParaRPr>
          </a:p>
        </p:txBody>
      </p:sp>
      <p:grpSp>
        <p:nvGrpSpPr>
          <p:cNvPr id="15" name="Group 14"/>
          <p:cNvGrpSpPr/>
          <p:nvPr/>
        </p:nvGrpSpPr>
        <p:grpSpPr>
          <a:xfrm rot="16200000">
            <a:off x="26516110" y="5815549"/>
            <a:ext cx="571500" cy="568520"/>
            <a:chOff x="8305800" y="685800"/>
            <a:chExt cx="762000" cy="758026"/>
          </a:xfrm>
        </p:grpSpPr>
        <p:sp>
          <p:nvSpPr>
            <p:cNvPr id="12" name="Rectangle 11"/>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304800" y="5814059"/>
            <a:ext cx="571500" cy="568520"/>
            <a:chOff x="8305800" y="685800"/>
            <a:chExt cx="762000" cy="758026"/>
          </a:xfrm>
        </p:grpSpPr>
        <p:sp>
          <p:nvSpPr>
            <p:cNvPr id="17" name="Rectangle 16"/>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p:cNvPicPr/>
          <p:nvPr/>
        </p:nvPicPr>
        <p:blipFill rotWithShape="1">
          <a:blip r:embed="rId2" cstate="print">
            <a:extLst>
              <a:ext uri="{BEBA8EAE-BF5A-486C-A8C5-ECC9F3942E4B}">
                <a14:imgProps xmlns:a14="http://schemas.microsoft.com/office/drawing/2010/main">
                  <a14:imgLayer r:embed="rId3">
                    <a14:imgEffect>
                      <a14:backgroundRemoval t="0" b="100000" l="0" r="100000">
                        <a14:backgroundMark x1="8074" y1="88456" x2="8074" y2="88456"/>
                        <a14:backgroundMark x1="27542" y1="90756" x2="27542" y2="90756"/>
                        <a14:backgroundMark x1="0" y1="77851" x2="17398" y2="86110"/>
                      </a14:backgroundRemoval>
                    </a14:imgEffect>
                  </a14:imgLayer>
                </a14:imgProps>
              </a:ext>
              <a:ext uri="{28A0092B-C50C-407E-A947-70E740481C1C}">
                <a14:useLocalDpi xmlns:a14="http://schemas.microsoft.com/office/drawing/2010/main"/>
              </a:ext>
            </a:extLst>
          </a:blip>
          <a:srcRect/>
          <a:stretch/>
        </p:blipFill>
        <p:spPr bwMode="auto">
          <a:xfrm>
            <a:off x="25069800" y="-2165"/>
            <a:ext cx="2362200" cy="114516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1" name="Rectangle 30"/>
          <p:cNvSpPr/>
          <p:nvPr/>
        </p:nvSpPr>
        <p:spPr>
          <a:xfrm>
            <a:off x="9147531" y="-76200"/>
            <a:ext cx="9144000" cy="76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8288000" y="9503"/>
            <a:ext cx="9144000" cy="338554"/>
          </a:xfrm>
          <a:prstGeom prst="rect">
            <a:avLst/>
          </a:prstGeom>
          <a:noFill/>
        </p:spPr>
        <p:txBody>
          <a:bodyPr wrap="square" rtlCol="0">
            <a:spAutoFit/>
          </a:bodyPr>
          <a:lstStyle/>
          <a:p>
            <a:pPr algn="ctr"/>
            <a:r>
              <a:rPr lang="en-US" sz="1600" b="1" dirty="0" smtClean="0">
                <a:solidFill>
                  <a:schemeClr val="accent3"/>
                </a:solidFill>
                <a:latin typeface="+mj-lt"/>
              </a:rPr>
              <a:t>New Regional Medical Center</a:t>
            </a:r>
          </a:p>
        </p:txBody>
      </p:sp>
      <p:sp>
        <p:nvSpPr>
          <p:cNvPr id="28" name="TextBox 27"/>
          <p:cNvSpPr txBox="1"/>
          <p:nvPr/>
        </p:nvSpPr>
        <p:spPr>
          <a:xfrm>
            <a:off x="18288000" y="316468"/>
            <a:ext cx="9144000" cy="307777"/>
          </a:xfrm>
          <a:prstGeom prst="rect">
            <a:avLst/>
          </a:prstGeom>
          <a:noFill/>
        </p:spPr>
        <p:txBody>
          <a:bodyPr wrap="square" rtlCol="0">
            <a:spAutoFit/>
          </a:bodyPr>
          <a:lstStyle/>
          <a:p>
            <a:pPr algn="ctr"/>
            <a:r>
              <a:rPr lang="en-US" sz="1400" b="1" dirty="0" smtClean="0">
                <a:solidFill>
                  <a:schemeClr val="accent3"/>
                </a:solidFill>
                <a:latin typeface="+mj-lt"/>
              </a:rPr>
              <a:t>East Norriton, PA</a:t>
            </a:r>
            <a:endParaRPr lang="en-US" sz="1400" b="1" dirty="0">
              <a:solidFill>
                <a:schemeClr val="accent3"/>
              </a:solidFill>
              <a:latin typeface="+mj-lt"/>
            </a:endParaRPr>
          </a:p>
        </p:txBody>
      </p:sp>
      <p:sp>
        <p:nvSpPr>
          <p:cNvPr id="9" name="TextBox 8"/>
          <p:cNvSpPr txBox="1"/>
          <p:nvPr/>
        </p:nvSpPr>
        <p:spPr>
          <a:xfrm>
            <a:off x="9139911" y="85695"/>
            <a:ext cx="9144000" cy="461665"/>
          </a:xfrm>
          <a:prstGeom prst="rect">
            <a:avLst/>
          </a:prstGeom>
          <a:noFill/>
        </p:spPr>
        <p:txBody>
          <a:bodyPr wrap="square" rtlCol="0">
            <a:spAutoFit/>
          </a:bodyPr>
          <a:lstStyle/>
          <a:p>
            <a:pPr algn="ctr"/>
            <a:r>
              <a:rPr lang="en-US" sz="2400" b="1" dirty="0" smtClean="0">
                <a:solidFill>
                  <a:schemeClr val="bg1"/>
                </a:solidFill>
                <a:latin typeface="+mj-lt"/>
              </a:rPr>
              <a:t>Acknowledgements</a:t>
            </a:r>
          </a:p>
        </p:txBody>
      </p:sp>
      <p:sp>
        <p:nvSpPr>
          <p:cNvPr id="36" name="Rectangle 35"/>
          <p:cNvSpPr/>
          <p:nvPr/>
        </p:nvSpPr>
        <p:spPr>
          <a:xfrm>
            <a:off x="910311" y="1594965"/>
            <a:ext cx="7315200" cy="4729635"/>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800" dirty="0" smtClean="0">
                <a:solidFill>
                  <a:schemeClr val="accent3"/>
                </a:solidFill>
              </a:rPr>
              <a:t>Richard </a:t>
            </a:r>
            <a:r>
              <a:rPr lang="en-US" sz="1800" dirty="0" err="1">
                <a:solidFill>
                  <a:schemeClr val="accent3"/>
                </a:solidFill>
              </a:rPr>
              <a:t>Montalbano</a:t>
            </a:r>
            <a:r>
              <a:rPr lang="en-US" sz="1800" dirty="0">
                <a:solidFill>
                  <a:schemeClr val="accent3"/>
                </a:solidFill>
              </a:rPr>
              <a:t> &amp; the Facility Management Staff at Albert Einstein Healthcare Network</a:t>
            </a:r>
          </a:p>
          <a:p>
            <a:pPr algn="ctr"/>
            <a:endParaRPr lang="en-US" sz="1800" dirty="0" smtClean="0">
              <a:solidFill>
                <a:schemeClr val="accent3"/>
              </a:solidFill>
              <a:latin typeface="+mj-lt"/>
            </a:endParaRPr>
          </a:p>
          <a:p>
            <a:pPr algn="ctr"/>
            <a:r>
              <a:rPr lang="en-US" sz="1800" dirty="0" smtClean="0">
                <a:solidFill>
                  <a:schemeClr val="accent3"/>
                </a:solidFill>
                <a:latin typeface="+mj-lt"/>
              </a:rPr>
              <a:t>Andrew Packer &amp; Jerry Shaheen at Gilbane Building Company</a:t>
            </a:r>
          </a:p>
          <a:p>
            <a:pPr algn="ctr"/>
            <a:endParaRPr lang="en-US" sz="1800" dirty="0">
              <a:solidFill>
                <a:schemeClr val="accent3"/>
              </a:solidFill>
              <a:latin typeface="+mj-lt"/>
            </a:endParaRPr>
          </a:p>
          <a:p>
            <a:pPr algn="ctr"/>
            <a:r>
              <a:rPr lang="en-US" sz="1800" dirty="0">
                <a:solidFill>
                  <a:schemeClr val="accent3"/>
                </a:solidFill>
                <a:latin typeface="+mj-lt"/>
              </a:rPr>
              <a:t>Gene Hodge, Jason Brown, Nicholas Kantor, &amp; Michal </a:t>
            </a:r>
            <a:r>
              <a:rPr lang="en-US" sz="1800" dirty="0" err="1">
                <a:solidFill>
                  <a:schemeClr val="accent3"/>
                </a:solidFill>
                <a:latin typeface="+mj-lt"/>
              </a:rPr>
              <a:t>Wojtak</a:t>
            </a:r>
            <a:r>
              <a:rPr lang="en-US" sz="1800" dirty="0">
                <a:solidFill>
                  <a:schemeClr val="accent3"/>
                </a:solidFill>
                <a:latin typeface="+mj-lt"/>
              </a:rPr>
              <a:t> at Mortenson </a:t>
            </a:r>
            <a:r>
              <a:rPr lang="en-US" sz="1800" dirty="0" smtClean="0">
                <a:solidFill>
                  <a:schemeClr val="accent3"/>
                </a:solidFill>
                <a:latin typeface="+mj-lt"/>
              </a:rPr>
              <a:t>Construction</a:t>
            </a:r>
          </a:p>
          <a:p>
            <a:pPr algn="ctr"/>
            <a:endParaRPr lang="en-US" sz="1800" dirty="0">
              <a:solidFill>
                <a:schemeClr val="accent3"/>
              </a:solidFill>
              <a:latin typeface="+mj-lt"/>
            </a:endParaRPr>
          </a:p>
          <a:p>
            <a:pPr algn="ctr"/>
            <a:r>
              <a:rPr lang="en-US" sz="1800" dirty="0">
                <a:solidFill>
                  <a:schemeClr val="accent3"/>
                </a:solidFill>
                <a:latin typeface="+mj-lt"/>
              </a:rPr>
              <a:t>Dr. Craig Dubler &amp; the Facility Management Staff at Penn State’s Office of Physical </a:t>
            </a:r>
            <a:r>
              <a:rPr lang="en-US" sz="1800" dirty="0" smtClean="0">
                <a:solidFill>
                  <a:schemeClr val="accent3"/>
                </a:solidFill>
                <a:latin typeface="+mj-lt"/>
              </a:rPr>
              <a:t>Plant</a:t>
            </a:r>
          </a:p>
          <a:p>
            <a:pPr algn="ctr"/>
            <a:endParaRPr lang="en-US" sz="1800" dirty="0">
              <a:solidFill>
                <a:schemeClr val="accent3"/>
              </a:solidFill>
              <a:latin typeface="+mj-lt"/>
            </a:endParaRPr>
          </a:p>
          <a:p>
            <a:pPr algn="ctr"/>
            <a:r>
              <a:rPr lang="en-US" sz="1800" dirty="0">
                <a:solidFill>
                  <a:schemeClr val="accent3"/>
                </a:solidFill>
                <a:latin typeface="+mj-lt"/>
              </a:rPr>
              <a:t>PACE Industry </a:t>
            </a:r>
            <a:r>
              <a:rPr lang="en-US" sz="1800" dirty="0" smtClean="0">
                <a:solidFill>
                  <a:schemeClr val="accent3"/>
                </a:solidFill>
                <a:latin typeface="+mj-lt"/>
              </a:rPr>
              <a:t>Members</a:t>
            </a:r>
          </a:p>
          <a:p>
            <a:pPr algn="ctr"/>
            <a:endParaRPr lang="en-US" sz="1800" dirty="0">
              <a:solidFill>
                <a:schemeClr val="accent3"/>
              </a:solidFill>
              <a:latin typeface="+mj-lt"/>
            </a:endParaRPr>
          </a:p>
          <a:p>
            <a:pPr algn="ctr"/>
            <a:r>
              <a:rPr lang="en-US" sz="1800" dirty="0">
                <a:solidFill>
                  <a:schemeClr val="accent3"/>
                </a:solidFill>
                <a:latin typeface="+mj-lt"/>
              </a:rPr>
              <a:t>My Family &amp; Friends</a:t>
            </a:r>
          </a:p>
        </p:txBody>
      </p:sp>
      <p:pic>
        <p:nvPicPr>
          <p:cNvPr id="40" name="Picture 5" descr="F:\AE Senior Thesis\Fall Semester\Reference Documents\Images\Logos\Gilbane Building Company.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137969" y="2732296"/>
            <a:ext cx="3147884" cy="12301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E:\AE Senior Thesis\FINAL REPORT\998 - Background Research\EH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135785" y="1503040"/>
            <a:ext cx="3147884" cy="93186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AE Senior Thesis\FINAL REPORT\998 - Background Research\MortLogo.noConstruction.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484002" y="4581525"/>
            <a:ext cx="2455818" cy="6858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330786" y="5467651"/>
            <a:ext cx="276225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4089" y="1352578"/>
            <a:ext cx="9144000" cy="369332"/>
          </a:xfrm>
          <a:prstGeom prst="rect">
            <a:avLst/>
          </a:prstGeom>
          <a:noFill/>
        </p:spPr>
        <p:txBody>
          <a:bodyPr wrap="square" rtlCol="0">
            <a:spAutoFit/>
          </a:bodyPr>
          <a:lstStyle/>
          <a:p>
            <a:pPr algn="ctr"/>
            <a:r>
              <a:rPr lang="en-US" sz="1800" b="1" dirty="0" smtClean="0">
                <a:solidFill>
                  <a:schemeClr val="accent3"/>
                </a:solidFill>
                <a:latin typeface="+mj-lt"/>
              </a:rPr>
              <a:t>Special Thanks</a:t>
            </a:r>
            <a:endParaRPr lang="en-US" sz="1800" b="1" dirty="0">
              <a:solidFill>
                <a:schemeClr val="accent3"/>
              </a:solidFill>
              <a:latin typeface="+mj-lt"/>
            </a:endParaRPr>
          </a:p>
        </p:txBody>
      </p:sp>
      <p:pic>
        <p:nvPicPr>
          <p:cNvPr id="1028" name="Picture 4" descr="E:\AE Senior Thesis\08-04-2011_GILBANE_Complete Job Drive\254571000\Renderings\NRMC.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8829967" y="3753164"/>
            <a:ext cx="4783469" cy="23466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2" name="Rectangle 31"/>
          <p:cNvSpPr/>
          <p:nvPr/>
        </p:nvSpPr>
        <p:spPr>
          <a:xfrm>
            <a:off x="18821400" y="1687706"/>
            <a:ext cx="4783468" cy="1897618"/>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r>
              <a:rPr lang="en-US" sz="1800" dirty="0" smtClean="0">
                <a:solidFill>
                  <a:schemeClr val="accent3"/>
                </a:solidFill>
              </a:rPr>
              <a:t>VDC implementation goes beyond the utilization of models and design software.</a:t>
            </a:r>
          </a:p>
          <a:p>
            <a:pPr algn="ctr"/>
            <a:endParaRPr lang="en-US" sz="1800" dirty="0">
              <a:solidFill>
                <a:schemeClr val="accent3"/>
              </a:solidFill>
            </a:endParaRPr>
          </a:p>
          <a:p>
            <a:pPr algn="ctr"/>
            <a:r>
              <a:rPr lang="en-US" sz="1800" dirty="0" smtClean="0">
                <a:solidFill>
                  <a:schemeClr val="accent3"/>
                </a:solidFill>
              </a:rPr>
              <a:t>Additional insight into design data produces a stronger understanding of construction and FM usage.</a:t>
            </a:r>
          </a:p>
          <a:p>
            <a:pPr algn="ctr"/>
            <a:r>
              <a:rPr lang="en-US" sz="1800" dirty="0" smtClean="0">
                <a:solidFill>
                  <a:schemeClr val="accent3"/>
                </a:solidFill>
              </a:rPr>
              <a:t>  </a:t>
            </a:r>
            <a:endParaRPr lang="en-US" sz="1800" dirty="0">
              <a:solidFill>
                <a:schemeClr val="accent3"/>
              </a:solidFill>
              <a:latin typeface="+mj-lt"/>
            </a:endParaRPr>
          </a:p>
        </p:txBody>
      </p:sp>
      <p:sp>
        <p:nvSpPr>
          <p:cNvPr id="33" name="TextBox 32"/>
          <p:cNvSpPr txBox="1"/>
          <p:nvPr/>
        </p:nvSpPr>
        <p:spPr>
          <a:xfrm>
            <a:off x="18288000" y="1318374"/>
            <a:ext cx="5867401" cy="369332"/>
          </a:xfrm>
          <a:prstGeom prst="rect">
            <a:avLst/>
          </a:prstGeom>
          <a:noFill/>
        </p:spPr>
        <p:txBody>
          <a:bodyPr wrap="square" rtlCol="0">
            <a:spAutoFit/>
          </a:bodyPr>
          <a:lstStyle/>
          <a:p>
            <a:pPr algn="ctr"/>
            <a:r>
              <a:rPr lang="en-US" sz="1800" b="1" dirty="0" smtClean="0">
                <a:solidFill>
                  <a:schemeClr val="accent3"/>
                </a:solidFill>
                <a:latin typeface="+mj-lt"/>
              </a:rPr>
              <a:t>Lessons Learned</a:t>
            </a:r>
            <a:endParaRPr lang="en-US" sz="1800" b="1" dirty="0">
              <a:solidFill>
                <a:schemeClr val="accent3"/>
              </a:solidFill>
              <a:latin typeface="+mj-lt"/>
            </a:endParaRPr>
          </a:p>
        </p:txBody>
      </p:sp>
    </p:spTree>
    <p:extLst>
      <p:ext uri="{BB962C8B-B14F-4D97-AF65-F5344CB8AC3E}">
        <p14:creationId xmlns:p14="http://schemas.microsoft.com/office/powerpoint/2010/main" val="2051091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66302" y="-1371600"/>
            <a:ext cx="9144000" cy="12954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22302" y="-1371600"/>
            <a:ext cx="9144000" cy="12954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8" name="Rectangle 7"/>
          <p:cNvSpPr/>
          <p:nvPr/>
        </p:nvSpPr>
        <p:spPr>
          <a:xfrm>
            <a:off x="18299151" y="-1371600"/>
            <a:ext cx="9144000" cy="12954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pic>
        <p:nvPicPr>
          <p:cNvPr id="6" name="Picture 5"/>
          <p:cNvPicPr/>
          <p:nvPr/>
        </p:nvPicPr>
        <p:blipFill rotWithShape="1">
          <a:blip r:embed="rId2" cstate="print">
            <a:extLst>
              <a:ext uri="{BEBA8EAE-BF5A-486C-A8C5-ECC9F3942E4B}">
                <a14:imgProps xmlns:a14="http://schemas.microsoft.com/office/drawing/2010/main">
                  <a14:imgLayer r:embed="rId3">
                    <a14:imgEffect>
                      <a14:backgroundRemoval t="0" b="100000" l="0" r="100000">
                        <a14:backgroundMark x1="8074" y1="88456" x2="8074" y2="88456"/>
                        <a14:backgroundMark x1="27542" y1="90756" x2="27542" y2="90756"/>
                        <a14:backgroundMark x1="0" y1="77851" x2="17398" y2="86110"/>
                      </a14:backgroundRemoval>
                    </a14:imgEffect>
                  </a14:imgLayer>
                </a14:imgProps>
              </a:ext>
              <a:ext uri="{28A0092B-C50C-407E-A947-70E740481C1C}">
                <a14:useLocalDpi xmlns:a14="http://schemas.microsoft.com/office/drawing/2010/main"/>
              </a:ext>
            </a:extLst>
          </a:blip>
          <a:srcRect/>
          <a:stretch/>
        </p:blipFill>
        <p:spPr bwMode="auto">
          <a:xfrm>
            <a:off x="9601200" y="1683815"/>
            <a:ext cx="8001000" cy="387878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 name="TextBox 1"/>
          <p:cNvSpPr txBox="1"/>
          <p:nvPr/>
        </p:nvSpPr>
        <p:spPr>
          <a:xfrm>
            <a:off x="9144000" y="5623559"/>
            <a:ext cx="9144000" cy="646331"/>
          </a:xfrm>
          <a:prstGeom prst="rect">
            <a:avLst/>
          </a:prstGeom>
          <a:noFill/>
        </p:spPr>
        <p:txBody>
          <a:bodyPr wrap="square" rtlCol="0">
            <a:spAutoFit/>
          </a:bodyPr>
          <a:lstStyle/>
          <a:p>
            <a:pPr algn="ctr"/>
            <a:r>
              <a:rPr lang="en-US" sz="1800" b="1" dirty="0" smtClean="0">
                <a:solidFill>
                  <a:schemeClr val="accent3"/>
                </a:solidFill>
                <a:effectLst>
                  <a:outerShdw blurRad="38100" dist="38100" dir="2700000" algn="tl">
                    <a:srgbClr val="000000">
                      <a:alpha val="43137"/>
                    </a:srgbClr>
                  </a:outerShdw>
                </a:effectLst>
                <a:latin typeface="+mj-lt"/>
              </a:rPr>
              <a:t>Brian J. Nahas [Construction Management Option]</a:t>
            </a:r>
          </a:p>
          <a:p>
            <a:pPr algn="ctr"/>
            <a:r>
              <a:rPr lang="en-US" sz="1800" b="1" dirty="0" smtClean="0">
                <a:solidFill>
                  <a:schemeClr val="accent3"/>
                </a:solidFill>
                <a:effectLst>
                  <a:outerShdw blurRad="38100" dist="38100" dir="2700000" algn="tl">
                    <a:srgbClr val="000000">
                      <a:alpha val="43137"/>
                    </a:srgbClr>
                  </a:outerShdw>
                </a:effectLst>
                <a:latin typeface="+mj-lt"/>
              </a:rPr>
              <a:t>Advisor: Dr. Robert Leicht</a:t>
            </a:r>
            <a:endParaRPr lang="en-US" sz="1800" b="1" dirty="0">
              <a:solidFill>
                <a:schemeClr val="accent3"/>
              </a:solidFill>
              <a:effectLst>
                <a:outerShdw blurRad="38100" dist="38100" dir="2700000" algn="tl">
                  <a:srgbClr val="000000">
                    <a:alpha val="43137"/>
                  </a:srgbClr>
                </a:outerShdw>
              </a:effectLst>
              <a:latin typeface="+mj-lt"/>
            </a:endParaRPr>
          </a:p>
        </p:txBody>
      </p:sp>
      <p:sp>
        <p:nvSpPr>
          <p:cNvPr id="9" name="TextBox 8"/>
          <p:cNvSpPr txBox="1"/>
          <p:nvPr/>
        </p:nvSpPr>
        <p:spPr>
          <a:xfrm>
            <a:off x="9144000" y="685800"/>
            <a:ext cx="9144000" cy="584775"/>
          </a:xfrm>
          <a:prstGeom prst="rect">
            <a:avLst/>
          </a:prstGeom>
          <a:noFill/>
        </p:spPr>
        <p:txBody>
          <a:bodyPr wrap="square" rtlCol="0">
            <a:spAutoFit/>
          </a:bodyPr>
          <a:lstStyle/>
          <a:p>
            <a:pPr algn="ctr"/>
            <a:r>
              <a:rPr lang="en-US" sz="3200" b="1" dirty="0" smtClean="0">
                <a:solidFill>
                  <a:schemeClr val="accent3"/>
                </a:solidFill>
                <a:effectLst>
                  <a:outerShdw blurRad="38100" dist="38100" dir="2700000" algn="tl">
                    <a:srgbClr val="000000">
                      <a:alpha val="43137"/>
                    </a:srgbClr>
                  </a:outerShdw>
                </a:effectLst>
                <a:latin typeface="+mj-lt"/>
              </a:rPr>
              <a:t>New Regional Medical Center</a:t>
            </a:r>
            <a:endParaRPr lang="en-US" sz="3200" b="1" dirty="0">
              <a:solidFill>
                <a:schemeClr val="accent3"/>
              </a:solidFill>
              <a:effectLst>
                <a:outerShdw blurRad="38100" dist="38100" dir="2700000" algn="tl">
                  <a:srgbClr val="000000">
                    <a:alpha val="43137"/>
                  </a:srgbClr>
                </a:outerShdw>
              </a:effectLst>
              <a:latin typeface="+mj-lt"/>
            </a:endParaRPr>
          </a:p>
        </p:txBody>
      </p:sp>
      <p:sp>
        <p:nvSpPr>
          <p:cNvPr id="10" name="TextBox 9"/>
          <p:cNvSpPr txBox="1"/>
          <p:nvPr/>
        </p:nvSpPr>
        <p:spPr>
          <a:xfrm>
            <a:off x="9144000" y="1234200"/>
            <a:ext cx="9144000" cy="461665"/>
          </a:xfrm>
          <a:prstGeom prst="rect">
            <a:avLst/>
          </a:prstGeom>
          <a:noFill/>
        </p:spPr>
        <p:txBody>
          <a:bodyPr wrap="square" rtlCol="0">
            <a:spAutoFit/>
          </a:bodyPr>
          <a:lstStyle/>
          <a:p>
            <a:pPr algn="ctr"/>
            <a:r>
              <a:rPr lang="en-US" sz="2400" b="1" dirty="0" smtClean="0">
                <a:solidFill>
                  <a:schemeClr val="accent3"/>
                </a:solidFill>
                <a:effectLst>
                  <a:outerShdw blurRad="38100" dist="38100" dir="2700000" algn="tl">
                    <a:srgbClr val="000000">
                      <a:alpha val="43137"/>
                    </a:srgbClr>
                  </a:outerShdw>
                </a:effectLst>
                <a:latin typeface="+mj-lt"/>
              </a:rPr>
              <a:t>East Norriton, PA</a:t>
            </a:r>
            <a:endParaRPr lang="en-US" sz="2400" b="1" dirty="0">
              <a:solidFill>
                <a:schemeClr val="accent3"/>
              </a:solidFill>
              <a:effectLst>
                <a:outerShdw blurRad="38100" dist="38100" dir="2700000" algn="tl">
                  <a:srgbClr val="000000">
                    <a:alpha val="43137"/>
                  </a:srgbClr>
                </a:outerShdw>
              </a:effectLst>
              <a:latin typeface="+mj-lt"/>
            </a:endParaRPr>
          </a:p>
        </p:txBody>
      </p:sp>
      <p:sp>
        <p:nvSpPr>
          <p:cNvPr id="4" name="Rectangle 3"/>
          <p:cNvSpPr/>
          <p:nvPr/>
        </p:nvSpPr>
        <p:spPr>
          <a:xfrm>
            <a:off x="0" y="-38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p:cNvSpPr/>
          <p:nvPr/>
        </p:nvSpPr>
        <p:spPr>
          <a:xfrm>
            <a:off x="0" y="6515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15" name="Group 14"/>
          <p:cNvGrpSpPr/>
          <p:nvPr/>
        </p:nvGrpSpPr>
        <p:grpSpPr>
          <a:xfrm rot="16200000">
            <a:off x="26516110" y="5815549"/>
            <a:ext cx="571500" cy="568520"/>
            <a:chOff x="8305800" y="685800"/>
            <a:chExt cx="762000" cy="758026"/>
          </a:xfrm>
        </p:grpSpPr>
        <p:sp>
          <p:nvSpPr>
            <p:cNvPr id="12" name="Rectangle 11"/>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304800" y="5814059"/>
            <a:ext cx="571500" cy="568520"/>
            <a:chOff x="8305800" y="685800"/>
            <a:chExt cx="762000" cy="758026"/>
          </a:xfrm>
        </p:grpSpPr>
        <p:sp>
          <p:nvSpPr>
            <p:cNvPr id="17" name="Rectangle 16"/>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Box 19"/>
          <p:cNvSpPr txBox="1"/>
          <p:nvPr/>
        </p:nvSpPr>
        <p:spPr>
          <a:xfrm>
            <a:off x="898602" y="2151728"/>
            <a:ext cx="7391400" cy="255454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200" b="1" i="1" dirty="0">
                <a:solidFill>
                  <a:schemeClr val="accent3"/>
                </a:solidFill>
              </a:rPr>
              <a:t>implement virtual design and construction processes to identify </a:t>
            </a:r>
            <a:r>
              <a:rPr lang="en-US" sz="3200" b="1" i="1" dirty="0" smtClean="0">
                <a:solidFill>
                  <a:schemeClr val="accent3"/>
                </a:solidFill>
              </a:rPr>
              <a:t>options &amp; </a:t>
            </a:r>
            <a:r>
              <a:rPr lang="en-US" sz="3200" b="1" i="1" dirty="0">
                <a:solidFill>
                  <a:schemeClr val="accent3"/>
                </a:solidFill>
              </a:rPr>
              <a:t>trends in design, construction, and facility </a:t>
            </a:r>
            <a:r>
              <a:rPr lang="en-US" sz="3200" b="1" i="1" dirty="0" smtClean="0">
                <a:solidFill>
                  <a:schemeClr val="accent3"/>
                </a:solidFill>
              </a:rPr>
              <a:t>management</a:t>
            </a:r>
            <a:endParaRPr lang="en-US" sz="3200" b="1" i="1" dirty="0">
              <a:solidFill>
                <a:schemeClr val="accent3"/>
              </a:solidFill>
            </a:endParaRPr>
          </a:p>
        </p:txBody>
      </p:sp>
    </p:spTree>
    <p:extLst>
      <p:ext uri="{BB962C8B-B14F-4D97-AF65-F5344CB8AC3E}">
        <p14:creationId xmlns:p14="http://schemas.microsoft.com/office/powerpoint/2010/main" val="23324322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66302" y="-1371600"/>
            <a:ext cx="9144000" cy="12954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22302" y="-1371600"/>
            <a:ext cx="9144000" cy="12954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8" name="Rectangle 7"/>
          <p:cNvSpPr/>
          <p:nvPr/>
        </p:nvSpPr>
        <p:spPr>
          <a:xfrm>
            <a:off x="18299151" y="-1371600"/>
            <a:ext cx="9144000" cy="12954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pic>
        <p:nvPicPr>
          <p:cNvPr id="6" name="Picture 5"/>
          <p:cNvPicPr/>
          <p:nvPr/>
        </p:nvPicPr>
        <p:blipFill rotWithShape="1">
          <a:blip r:embed="rId2" cstate="print">
            <a:extLst>
              <a:ext uri="{BEBA8EAE-BF5A-486C-A8C5-ECC9F3942E4B}">
                <a14:imgProps xmlns:a14="http://schemas.microsoft.com/office/drawing/2010/main">
                  <a14:imgLayer r:embed="rId3">
                    <a14:imgEffect>
                      <a14:backgroundRemoval t="0" b="100000" l="0" r="100000">
                        <a14:backgroundMark x1="8074" y1="88456" x2="8074" y2="88456"/>
                        <a14:backgroundMark x1="27542" y1="90756" x2="27542" y2="90756"/>
                        <a14:backgroundMark x1="0" y1="77851" x2="17398" y2="86110"/>
                      </a14:backgroundRemoval>
                    </a14:imgEffect>
                  </a14:imgLayer>
                </a14:imgProps>
              </a:ext>
              <a:ext uri="{28A0092B-C50C-407E-A947-70E740481C1C}">
                <a14:useLocalDpi xmlns:a14="http://schemas.microsoft.com/office/drawing/2010/main"/>
              </a:ext>
            </a:extLst>
          </a:blip>
          <a:srcRect/>
          <a:stretch/>
        </p:blipFill>
        <p:spPr bwMode="auto">
          <a:xfrm>
            <a:off x="9601200" y="1683815"/>
            <a:ext cx="8001000" cy="387878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 name="TextBox 1"/>
          <p:cNvSpPr txBox="1"/>
          <p:nvPr/>
        </p:nvSpPr>
        <p:spPr>
          <a:xfrm>
            <a:off x="9144000" y="5623559"/>
            <a:ext cx="9144000" cy="646331"/>
          </a:xfrm>
          <a:prstGeom prst="rect">
            <a:avLst/>
          </a:prstGeom>
          <a:noFill/>
        </p:spPr>
        <p:txBody>
          <a:bodyPr wrap="square" rtlCol="0">
            <a:spAutoFit/>
          </a:bodyPr>
          <a:lstStyle/>
          <a:p>
            <a:pPr algn="ctr"/>
            <a:r>
              <a:rPr lang="en-US" sz="1800" b="1" dirty="0" smtClean="0">
                <a:solidFill>
                  <a:schemeClr val="accent3"/>
                </a:solidFill>
                <a:effectLst>
                  <a:outerShdw blurRad="38100" dist="38100" dir="2700000" algn="tl">
                    <a:srgbClr val="000000">
                      <a:alpha val="43137"/>
                    </a:srgbClr>
                  </a:outerShdw>
                </a:effectLst>
                <a:latin typeface="+mj-lt"/>
              </a:rPr>
              <a:t>Brian J. Nahas [Construction Management Option]</a:t>
            </a:r>
          </a:p>
          <a:p>
            <a:pPr algn="ctr"/>
            <a:r>
              <a:rPr lang="en-US" sz="1800" b="1" dirty="0" smtClean="0">
                <a:solidFill>
                  <a:schemeClr val="accent3"/>
                </a:solidFill>
                <a:effectLst>
                  <a:outerShdw blurRad="38100" dist="38100" dir="2700000" algn="tl">
                    <a:srgbClr val="000000">
                      <a:alpha val="43137"/>
                    </a:srgbClr>
                  </a:outerShdw>
                </a:effectLst>
                <a:latin typeface="+mj-lt"/>
              </a:rPr>
              <a:t>Advisor: Dr. Robert Leicht</a:t>
            </a:r>
            <a:endParaRPr lang="en-US" sz="1800" b="1" dirty="0">
              <a:solidFill>
                <a:schemeClr val="accent3"/>
              </a:solidFill>
              <a:effectLst>
                <a:outerShdw blurRad="38100" dist="38100" dir="2700000" algn="tl">
                  <a:srgbClr val="000000">
                    <a:alpha val="43137"/>
                  </a:srgbClr>
                </a:outerShdw>
              </a:effectLst>
              <a:latin typeface="+mj-lt"/>
            </a:endParaRPr>
          </a:p>
        </p:txBody>
      </p:sp>
      <p:sp>
        <p:nvSpPr>
          <p:cNvPr id="9" name="TextBox 8"/>
          <p:cNvSpPr txBox="1"/>
          <p:nvPr/>
        </p:nvSpPr>
        <p:spPr>
          <a:xfrm>
            <a:off x="9144000" y="685800"/>
            <a:ext cx="9144000" cy="584775"/>
          </a:xfrm>
          <a:prstGeom prst="rect">
            <a:avLst/>
          </a:prstGeom>
          <a:noFill/>
        </p:spPr>
        <p:txBody>
          <a:bodyPr wrap="square" rtlCol="0">
            <a:spAutoFit/>
          </a:bodyPr>
          <a:lstStyle/>
          <a:p>
            <a:pPr algn="ctr"/>
            <a:r>
              <a:rPr lang="en-US" sz="3200" b="1" dirty="0" smtClean="0">
                <a:solidFill>
                  <a:schemeClr val="accent3"/>
                </a:solidFill>
                <a:effectLst>
                  <a:outerShdw blurRad="38100" dist="38100" dir="2700000" algn="tl">
                    <a:srgbClr val="000000">
                      <a:alpha val="43137"/>
                    </a:srgbClr>
                  </a:outerShdw>
                </a:effectLst>
                <a:latin typeface="+mj-lt"/>
              </a:rPr>
              <a:t>New Regional Medical Center</a:t>
            </a:r>
            <a:endParaRPr lang="en-US" sz="3200" b="1" dirty="0">
              <a:solidFill>
                <a:schemeClr val="accent3"/>
              </a:solidFill>
              <a:effectLst>
                <a:outerShdw blurRad="38100" dist="38100" dir="2700000" algn="tl">
                  <a:srgbClr val="000000">
                    <a:alpha val="43137"/>
                  </a:srgbClr>
                </a:outerShdw>
              </a:effectLst>
              <a:latin typeface="+mj-lt"/>
            </a:endParaRPr>
          </a:p>
        </p:txBody>
      </p:sp>
      <p:sp>
        <p:nvSpPr>
          <p:cNvPr id="10" name="TextBox 9"/>
          <p:cNvSpPr txBox="1"/>
          <p:nvPr/>
        </p:nvSpPr>
        <p:spPr>
          <a:xfrm>
            <a:off x="9144000" y="1234200"/>
            <a:ext cx="9144000" cy="461665"/>
          </a:xfrm>
          <a:prstGeom prst="rect">
            <a:avLst/>
          </a:prstGeom>
          <a:noFill/>
        </p:spPr>
        <p:txBody>
          <a:bodyPr wrap="square" rtlCol="0">
            <a:spAutoFit/>
          </a:bodyPr>
          <a:lstStyle/>
          <a:p>
            <a:pPr algn="ctr"/>
            <a:r>
              <a:rPr lang="en-US" sz="2400" b="1" dirty="0" smtClean="0">
                <a:solidFill>
                  <a:schemeClr val="accent3"/>
                </a:solidFill>
                <a:effectLst>
                  <a:outerShdw blurRad="38100" dist="38100" dir="2700000" algn="tl">
                    <a:srgbClr val="000000">
                      <a:alpha val="43137"/>
                    </a:srgbClr>
                  </a:outerShdw>
                </a:effectLst>
                <a:latin typeface="+mj-lt"/>
              </a:rPr>
              <a:t>East Norriton, PA</a:t>
            </a:r>
            <a:endParaRPr lang="en-US" sz="2400" b="1" dirty="0">
              <a:solidFill>
                <a:schemeClr val="accent3"/>
              </a:solidFill>
              <a:effectLst>
                <a:outerShdw blurRad="38100" dist="38100" dir="2700000" algn="tl">
                  <a:srgbClr val="000000">
                    <a:alpha val="43137"/>
                  </a:srgbClr>
                </a:outerShdw>
              </a:effectLst>
              <a:latin typeface="+mj-lt"/>
            </a:endParaRPr>
          </a:p>
        </p:txBody>
      </p:sp>
      <p:sp>
        <p:nvSpPr>
          <p:cNvPr id="4" name="Rectangle 3"/>
          <p:cNvSpPr/>
          <p:nvPr/>
        </p:nvSpPr>
        <p:spPr>
          <a:xfrm>
            <a:off x="0" y="-38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p:cNvSpPr/>
          <p:nvPr/>
        </p:nvSpPr>
        <p:spPr>
          <a:xfrm>
            <a:off x="0" y="6515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15" name="Group 14"/>
          <p:cNvGrpSpPr/>
          <p:nvPr/>
        </p:nvGrpSpPr>
        <p:grpSpPr>
          <a:xfrm rot="16200000">
            <a:off x="26516110" y="5815549"/>
            <a:ext cx="571500" cy="568520"/>
            <a:chOff x="8305800" y="685800"/>
            <a:chExt cx="762000" cy="758026"/>
          </a:xfrm>
        </p:grpSpPr>
        <p:sp>
          <p:nvSpPr>
            <p:cNvPr id="12" name="Rectangle 11"/>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304800" y="5814059"/>
            <a:ext cx="571500" cy="568520"/>
            <a:chOff x="8305800" y="685800"/>
            <a:chExt cx="762000" cy="758026"/>
          </a:xfrm>
        </p:grpSpPr>
        <p:sp>
          <p:nvSpPr>
            <p:cNvPr id="17" name="Rectangle 16"/>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Box 19"/>
          <p:cNvSpPr txBox="1"/>
          <p:nvPr/>
        </p:nvSpPr>
        <p:spPr>
          <a:xfrm>
            <a:off x="898602" y="2151728"/>
            <a:ext cx="7391400" cy="255454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200" b="1" i="1" dirty="0">
                <a:solidFill>
                  <a:schemeClr val="accent3"/>
                </a:solidFill>
              </a:rPr>
              <a:t>implement virtual design and construction processes to identify </a:t>
            </a:r>
            <a:r>
              <a:rPr lang="en-US" sz="3200" b="1" i="1" dirty="0" smtClean="0">
                <a:solidFill>
                  <a:schemeClr val="accent3"/>
                </a:solidFill>
              </a:rPr>
              <a:t>options &amp; </a:t>
            </a:r>
            <a:r>
              <a:rPr lang="en-US" sz="3200" b="1" i="1" dirty="0">
                <a:solidFill>
                  <a:schemeClr val="accent3"/>
                </a:solidFill>
              </a:rPr>
              <a:t>trends in design, construction, and facility </a:t>
            </a:r>
            <a:r>
              <a:rPr lang="en-US" sz="3200" b="1" i="1" dirty="0" smtClean="0">
                <a:solidFill>
                  <a:schemeClr val="accent3"/>
                </a:solidFill>
              </a:rPr>
              <a:t>management</a:t>
            </a:r>
            <a:endParaRPr lang="en-US" sz="3200" b="1" i="1" dirty="0">
              <a:solidFill>
                <a:schemeClr val="accent3"/>
              </a:solidFill>
            </a:endParaRPr>
          </a:p>
        </p:txBody>
      </p:sp>
    </p:spTree>
    <p:extLst>
      <p:ext uri="{BB962C8B-B14F-4D97-AF65-F5344CB8AC3E}">
        <p14:creationId xmlns:p14="http://schemas.microsoft.com/office/powerpoint/2010/main" val="19959447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66302" y="-1371600"/>
            <a:ext cx="9144000" cy="12954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22302" y="-1371600"/>
            <a:ext cx="9144000" cy="12954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8" name="Rectangle 7"/>
          <p:cNvSpPr/>
          <p:nvPr/>
        </p:nvSpPr>
        <p:spPr>
          <a:xfrm>
            <a:off x="18299151" y="-1371600"/>
            <a:ext cx="9144000" cy="12954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9" name="TextBox 8"/>
          <p:cNvSpPr txBox="1"/>
          <p:nvPr/>
        </p:nvSpPr>
        <p:spPr>
          <a:xfrm>
            <a:off x="9144000" y="685800"/>
            <a:ext cx="9144000" cy="584775"/>
          </a:xfrm>
          <a:prstGeom prst="rect">
            <a:avLst/>
          </a:prstGeom>
          <a:noFill/>
        </p:spPr>
        <p:txBody>
          <a:bodyPr wrap="square" rtlCol="0">
            <a:spAutoFit/>
          </a:bodyPr>
          <a:lstStyle/>
          <a:p>
            <a:pPr algn="ctr"/>
            <a:r>
              <a:rPr lang="en-US" sz="3200" b="1" dirty="0" smtClean="0">
                <a:solidFill>
                  <a:schemeClr val="accent3"/>
                </a:solidFill>
                <a:effectLst>
                  <a:outerShdw blurRad="38100" dist="38100" dir="2700000" algn="tl">
                    <a:srgbClr val="000000">
                      <a:alpha val="43137"/>
                    </a:srgbClr>
                  </a:outerShdw>
                </a:effectLst>
                <a:latin typeface="+mj-lt"/>
              </a:rPr>
              <a:t>New Regional Medical Center</a:t>
            </a:r>
            <a:endParaRPr lang="en-US" sz="3200" b="1" dirty="0">
              <a:solidFill>
                <a:schemeClr val="accent3"/>
              </a:solidFill>
              <a:effectLst>
                <a:outerShdw blurRad="38100" dist="38100" dir="2700000" algn="tl">
                  <a:srgbClr val="000000">
                    <a:alpha val="43137"/>
                  </a:srgbClr>
                </a:outerShdw>
              </a:effectLst>
              <a:latin typeface="+mj-lt"/>
            </a:endParaRPr>
          </a:p>
        </p:txBody>
      </p:sp>
      <p:sp>
        <p:nvSpPr>
          <p:cNvPr id="10" name="TextBox 9"/>
          <p:cNvSpPr txBox="1"/>
          <p:nvPr/>
        </p:nvSpPr>
        <p:spPr>
          <a:xfrm>
            <a:off x="9144000" y="1234200"/>
            <a:ext cx="9144000" cy="461665"/>
          </a:xfrm>
          <a:prstGeom prst="rect">
            <a:avLst/>
          </a:prstGeom>
          <a:noFill/>
        </p:spPr>
        <p:txBody>
          <a:bodyPr wrap="square" rtlCol="0">
            <a:spAutoFit/>
          </a:bodyPr>
          <a:lstStyle/>
          <a:p>
            <a:pPr algn="ctr"/>
            <a:r>
              <a:rPr lang="en-US" sz="2400" b="1" dirty="0" smtClean="0">
                <a:solidFill>
                  <a:schemeClr val="accent3"/>
                </a:solidFill>
                <a:effectLst>
                  <a:outerShdw blurRad="38100" dist="38100" dir="2700000" algn="tl">
                    <a:srgbClr val="000000">
                      <a:alpha val="43137"/>
                    </a:srgbClr>
                  </a:outerShdw>
                </a:effectLst>
                <a:latin typeface="+mj-lt"/>
              </a:rPr>
              <a:t>East Norriton, PA</a:t>
            </a:r>
            <a:endParaRPr lang="en-US" sz="2400" b="1" dirty="0">
              <a:solidFill>
                <a:schemeClr val="accent3"/>
              </a:solidFill>
              <a:effectLst>
                <a:outerShdw blurRad="38100" dist="38100" dir="2700000" algn="tl">
                  <a:srgbClr val="000000">
                    <a:alpha val="43137"/>
                  </a:srgbClr>
                </a:outerShdw>
              </a:effectLst>
              <a:latin typeface="+mj-lt"/>
            </a:endParaRPr>
          </a:p>
        </p:txBody>
      </p:sp>
      <p:sp>
        <p:nvSpPr>
          <p:cNvPr id="4" name="Rectangle 3"/>
          <p:cNvSpPr/>
          <p:nvPr/>
        </p:nvSpPr>
        <p:spPr>
          <a:xfrm>
            <a:off x="0" y="-38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p:cNvSpPr/>
          <p:nvPr/>
        </p:nvSpPr>
        <p:spPr>
          <a:xfrm>
            <a:off x="0" y="6515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15" name="Group 14"/>
          <p:cNvGrpSpPr/>
          <p:nvPr/>
        </p:nvGrpSpPr>
        <p:grpSpPr>
          <a:xfrm rot="16200000">
            <a:off x="26516110" y="5815549"/>
            <a:ext cx="571500" cy="568520"/>
            <a:chOff x="8305800" y="685800"/>
            <a:chExt cx="762000" cy="758026"/>
          </a:xfrm>
        </p:grpSpPr>
        <p:sp>
          <p:nvSpPr>
            <p:cNvPr id="12" name="Rectangle 11"/>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304800" y="5814059"/>
            <a:ext cx="571500" cy="568520"/>
            <a:chOff x="8305800" y="685800"/>
            <a:chExt cx="762000" cy="758026"/>
          </a:xfrm>
        </p:grpSpPr>
        <p:sp>
          <p:nvSpPr>
            <p:cNvPr id="17" name="Rectangle 16"/>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p:cNvGrpSpPr/>
          <p:nvPr/>
        </p:nvGrpSpPr>
        <p:grpSpPr>
          <a:xfrm>
            <a:off x="805015" y="1924466"/>
            <a:ext cx="26258716" cy="3028534"/>
            <a:chOff x="805015" y="2153065"/>
            <a:chExt cx="26258716" cy="3028534"/>
          </a:xfrm>
        </p:grpSpPr>
        <p:sp>
          <p:nvSpPr>
            <p:cNvPr id="21" name="Freeform 20"/>
            <p:cNvSpPr/>
            <p:nvPr/>
          </p:nvSpPr>
          <p:spPr>
            <a:xfrm>
              <a:off x="805015" y="3288765"/>
              <a:ext cx="2935222" cy="1892834"/>
            </a:xfrm>
            <a:custGeom>
              <a:avLst/>
              <a:gdLst>
                <a:gd name="connsiteX0" fmla="*/ 0 w 2935222"/>
                <a:gd name="connsiteY0" fmla="*/ 189283 h 1892834"/>
                <a:gd name="connsiteX1" fmla="*/ 189283 w 2935222"/>
                <a:gd name="connsiteY1" fmla="*/ 0 h 1892834"/>
                <a:gd name="connsiteX2" fmla="*/ 2745939 w 2935222"/>
                <a:gd name="connsiteY2" fmla="*/ 0 h 1892834"/>
                <a:gd name="connsiteX3" fmla="*/ 2935222 w 2935222"/>
                <a:gd name="connsiteY3" fmla="*/ 189283 h 1892834"/>
                <a:gd name="connsiteX4" fmla="*/ 2935222 w 2935222"/>
                <a:gd name="connsiteY4" fmla="*/ 1703551 h 1892834"/>
                <a:gd name="connsiteX5" fmla="*/ 2745939 w 2935222"/>
                <a:gd name="connsiteY5" fmla="*/ 1892834 h 1892834"/>
                <a:gd name="connsiteX6" fmla="*/ 189283 w 2935222"/>
                <a:gd name="connsiteY6" fmla="*/ 1892834 h 1892834"/>
                <a:gd name="connsiteX7" fmla="*/ 0 w 2935222"/>
                <a:gd name="connsiteY7" fmla="*/ 1703551 h 1892834"/>
                <a:gd name="connsiteX8" fmla="*/ 0 w 2935222"/>
                <a:gd name="connsiteY8" fmla="*/ 189283 h 189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5222" h="1892834">
                  <a:moveTo>
                    <a:pt x="0" y="189283"/>
                  </a:moveTo>
                  <a:cubicBezTo>
                    <a:pt x="0" y="84745"/>
                    <a:pt x="84745" y="0"/>
                    <a:pt x="189283" y="0"/>
                  </a:cubicBezTo>
                  <a:lnTo>
                    <a:pt x="2745939" y="0"/>
                  </a:lnTo>
                  <a:cubicBezTo>
                    <a:pt x="2850477" y="0"/>
                    <a:pt x="2935222" y="84745"/>
                    <a:pt x="2935222" y="189283"/>
                  </a:cubicBezTo>
                  <a:lnTo>
                    <a:pt x="2935222" y="1703551"/>
                  </a:lnTo>
                  <a:cubicBezTo>
                    <a:pt x="2935222" y="1808089"/>
                    <a:pt x="2850477" y="1892834"/>
                    <a:pt x="2745939" y="1892834"/>
                  </a:cubicBezTo>
                  <a:lnTo>
                    <a:pt x="189283" y="1892834"/>
                  </a:lnTo>
                  <a:cubicBezTo>
                    <a:pt x="84745" y="1892834"/>
                    <a:pt x="0" y="1808089"/>
                    <a:pt x="0" y="1703551"/>
                  </a:cubicBezTo>
                  <a:lnTo>
                    <a:pt x="0" y="18928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8309" tIns="158309" rIns="158309" bIns="158309" numCol="1" spcCol="1270" anchor="ctr" anchorCtr="0">
              <a:noAutofit/>
            </a:bodyPr>
            <a:lstStyle/>
            <a:p>
              <a:pPr lvl="0" algn="ctr" defTabSz="1200150">
                <a:lnSpc>
                  <a:spcPct val="90000"/>
                </a:lnSpc>
                <a:spcBef>
                  <a:spcPct val="0"/>
                </a:spcBef>
                <a:spcAft>
                  <a:spcPct val="35000"/>
                </a:spcAft>
              </a:pPr>
              <a:r>
                <a:rPr lang="en-US" sz="2000" b="1" kern="1200" dirty="0" smtClean="0"/>
                <a:t>Project Background</a:t>
              </a:r>
              <a:endParaRPr lang="en-US" sz="2700" b="1" kern="1200" dirty="0"/>
            </a:p>
          </p:txBody>
        </p:sp>
        <p:sp>
          <p:nvSpPr>
            <p:cNvPr id="22" name="Freeform 21"/>
            <p:cNvSpPr/>
            <p:nvPr/>
          </p:nvSpPr>
          <p:spPr>
            <a:xfrm>
              <a:off x="4491820" y="4240956"/>
              <a:ext cx="565388" cy="705292"/>
            </a:xfrm>
            <a:custGeom>
              <a:avLst/>
              <a:gdLst>
                <a:gd name="connsiteX0" fmla="*/ 0 w 565388"/>
                <a:gd name="connsiteY0" fmla="*/ 141058 h 705292"/>
                <a:gd name="connsiteX1" fmla="*/ 282694 w 565388"/>
                <a:gd name="connsiteY1" fmla="*/ 141058 h 705292"/>
                <a:gd name="connsiteX2" fmla="*/ 282694 w 565388"/>
                <a:gd name="connsiteY2" fmla="*/ 0 h 705292"/>
                <a:gd name="connsiteX3" fmla="*/ 565388 w 565388"/>
                <a:gd name="connsiteY3" fmla="*/ 352646 h 705292"/>
                <a:gd name="connsiteX4" fmla="*/ 282694 w 565388"/>
                <a:gd name="connsiteY4" fmla="*/ 705292 h 705292"/>
                <a:gd name="connsiteX5" fmla="*/ 282694 w 565388"/>
                <a:gd name="connsiteY5" fmla="*/ 564234 h 705292"/>
                <a:gd name="connsiteX6" fmla="*/ 0 w 565388"/>
                <a:gd name="connsiteY6" fmla="*/ 564234 h 705292"/>
                <a:gd name="connsiteX7" fmla="*/ 0 w 565388"/>
                <a:gd name="connsiteY7" fmla="*/ 141058 h 70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388" h="705292">
                  <a:moveTo>
                    <a:pt x="0" y="141058"/>
                  </a:moveTo>
                  <a:lnTo>
                    <a:pt x="282694" y="141058"/>
                  </a:lnTo>
                  <a:lnTo>
                    <a:pt x="282694" y="0"/>
                  </a:lnTo>
                  <a:lnTo>
                    <a:pt x="565388" y="352646"/>
                  </a:lnTo>
                  <a:lnTo>
                    <a:pt x="282694" y="705292"/>
                  </a:lnTo>
                  <a:lnTo>
                    <a:pt x="282694" y="564234"/>
                  </a:lnTo>
                  <a:lnTo>
                    <a:pt x="0" y="564234"/>
                  </a:lnTo>
                  <a:lnTo>
                    <a:pt x="0" y="141058"/>
                  </a:lnTo>
                  <a:close/>
                </a:path>
              </a:pathLst>
            </a:custGeom>
            <a:solidFill>
              <a:schemeClr val="accent6"/>
            </a:solidFill>
            <a:ln w="12700">
              <a:solidFill>
                <a:schemeClr val="accent3"/>
              </a:solidFill>
            </a:ln>
          </p:spPr>
          <p:style>
            <a:lnRef idx="0">
              <a:scrgbClr r="0" g="0" b="0"/>
            </a:lnRef>
            <a:fillRef idx="1">
              <a:scrgbClr r="0" g="0" b="0"/>
            </a:fillRef>
            <a:effectRef idx="0">
              <a:schemeClr val="accent3">
                <a:tint val="60000"/>
                <a:hueOff val="0"/>
                <a:satOff val="0"/>
                <a:lumOff val="0"/>
                <a:alphaOff val="0"/>
              </a:schemeClr>
            </a:effectRef>
            <a:fontRef idx="minor">
              <a:schemeClr val="lt1"/>
            </a:fontRef>
          </p:style>
          <p:txBody>
            <a:bodyPr spcFirstLastPara="0" vert="horz" wrap="square" lIns="0" tIns="141058" rIns="169616" bIns="141058" numCol="1" spcCol="1270" anchor="ctr" anchorCtr="0">
              <a:noAutofit/>
            </a:bodyPr>
            <a:lstStyle/>
            <a:p>
              <a:pPr lvl="0" algn="ctr" defTabSz="977900">
                <a:lnSpc>
                  <a:spcPct val="90000"/>
                </a:lnSpc>
                <a:spcBef>
                  <a:spcPct val="0"/>
                </a:spcBef>
                <a:spcAft>
                  <a:spcPct val="35000"/>
                </a:spcAft>
              </a:pPr>
              <a:endParaRPr lang="en-US" sz="2200" kern="1200"/>
            </a:p>
          </p:txBody>
        </p:sp>
        <p:sp>
          <p:nvSpPr>
            <p:cNvPr id="23" name="Rounded Rectangle 22"/>
            <p:cNvSpPr/>
            <p:nvPr/>
          </p:nvSpPr>
          <p:spPr>
            <a:xfrm>
              <a:off x="4877807" y="2153065"/>
              <a:ext cx="2935222" cy="1892834"/>
            </a:xfrm>
            <a:prstGeom prst="roundRect">
              <a:avLst>
                <a:gd name="adj" fmla="val 10000"/>
              </a:avLst>
            </a:prstGeom>
            <a:blipFill>
              <a:blip r:embed="rId2"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24" name="Freeform 23"/>
            <p:cNvSpPr/>
            <p:nvPr/>
          </p:nvSpPr>
          <p:spPr>
            <a:xfrm>
              <a:off x="5197689" y="3288765"/>
              <a:ext cx="3251110" cy="1892834"/>
            </a:xfrm>
            <a:custGeom>
              <a:avLst/>
              <a:gdLst>
                <a:gd name="connsiteX0" fmla="*/ 0 w 3251110"/>
                <a:gd name="connsiteY0" fmla="*/ 189283 h 1892834"/>
                <a:gd name="connsiteX1" fmla="*/ 189283 w 3251110"/>
                <a:gd name="connsiteY1" fmla="*/ 0 h 1892834"/>
                <a:gd name="connsiteX2" fmla="*/ 3061827 w 3251110"/>
                <a:gd name="connsiteY2" fmla="*/ 0 h 1892834"/>
                <a:gd name="connsiteX3" fmla="*/ 3251110 w 3251110"/>
                <a:gd name="connsiteY3" fmla="*/ 189283 h 1892834"/>
                <a:gd name="connsiteX4" fmla="*/ 3251110 w 3251110"/>
                <a:gd name="connsiteY4" fmla="*/ 1703551 h 1892834"/>
                <a:gd name="connsiteX5" fmla="*/ 3061827 w 3251110"/>
                <a:gd name="connsiteY5" fmla="*/ 1892834 h 1892834"/>
                <a:gd name="connsiteX6" fmla="*/ 189283 w 3251110"/>
                <a:gd name="connsiteY6" fmla="*/ 1892834 h 1892834"/>
                <a:gd name="connsiteX7" fmla="*/ 0 w 3251110"/>
                <a:gd name="connsiteY7" fmla="*/ 1703551 h 1892834"/>
                <a:gd name="connsiteX8" fmla="*/ 0 w 3251110"/>
                <a:gd name="connsiteY8" fmla="*/ 189283 h 189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1110" h="1892834">
                  <a:moveTo>
                    <a:pt x="0" y="189283"/>
                  </a:moveTo>
                  <a:cubicBezTo>
                    <a:pt x="0" y="84745"/>
                    <a:pt x="84745" y="0"/>
                    <a:pt x="189283" y="0"/>
                  </a:cubicBezTo>
                  <a:lnTo>
                    <a:pt x="3061827" y="0"/>
                  </a:lnTo>
                  <a:cubicBezTo>
                    <a:pt x="3166365" y="0"/>
                    <a:pt x="3251110" y="84745"/>
                    <a:pt x="3251110" y="189283"/>
                  </a:cubicBezTo>
                  <a:lnTo>
                    <a:pt x="3251110" y="1703551"/>
                  </a:lnTo>
                  <a:cubicBezTo>
                    <a:pt x="3251110" y="1808089"/>
                    <a:pt x="3166365" y="1892834"/>
                    <a:pt x="3061827" y="1892834"/>
                  </a:cubicBezTo>
                  <a:lnTo>
                    <a:pt x="189283" y="1892834"/>
                  </a:lnTo>
                  <a:cubicBezTo>
                    <a:pt x="84745" y="1892834"/>
                    <a:pt x="0" y="1808089"/>
                    <a:pt x="0" y="1703551"/>
                  </a:cubicBezTo>
                  <a:lnTo>
                    <a:pt x="0" y="18928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8309" tIns="158309" rIns="158309" bIns="158309" numCol="1" spcCol="1270" anchor="t" anchorCtr="0">
              <a:noAutofit/>
            </a:bodyPr>
            <a:lstStyle/>
            <a:p>
              <a:pPr lvl="0" algn="l" defTabSz="1200150">
                <a:lnSpc>
                  <a:spcPct val="90000"/>
                </a:lnSpc>
                <a:spcBef>
                  <a:spcPct val="0"/>
                </a:spcBef>
                <a:spcAft>
                  <a:spcPct val="35000"/>
                </a:spcAft>
              </a:pPr>
              <a:r>
                <a:rPr lang="en-US" sz="2700" b="1" kern="1200" smtClean="0"/>
                <a:t>Design</a:t>
              </a:r>
              <a:endParaRPr lang="en-US" sz="2700" b="1" kern="1200" dirty="0"/>
            </a:p>
            <a:p>
              <a:pPr marL="228600" lvl="1" indent="-228600" algn="l" defTabSz="933450">
                <a:lnSpc>
                  <a:spcPct val="90000"/>
                </a:lnSpc>
                <a:spcBef>
                  <a:spcPct val="0"/>
                </a:spcBef>
                <a:spcAft>
                  <a:spcPct val="15000"/>
                </a:spcAft>
                <a:buChar char="••"/>
              </a:pPr>
              <a:r>
                <a:rPr lang="en-US" sz="2100" kern="1200" smtClean="0"/>
                <a:t>Atrium Curtain Wall</a:t>
              </a:r>
              <a:endParaRPr lang="en-US" sz="2100" kern="1200" dirty="0"/>
            </a:p>
            <a:p>
              <a:pPr marL="228600" lvl="1" indent="-228600" algn="l" defTabSz="933450">
                <a:lnSpc>
                  <a:spcPct val="90000"/>
                </a:lnSpc>
                <a:spcBef>
                  <a:spcPct val="0"/>
                </a:spcBef>
                <a:spcAft>
                  <a:spcPct val="15000"/>
                </a:spcAft>
                <a:buChar char="••"/>
              </a:pPr>
              <a:r>
                <a:rPr lang="en-US" sz="2100" kern="1200" smtClean="0"/>
                <a:t>Pour Strip System</a:t>
              </a:r>
              <a:endParaRPr lang="en-US" sz="2100" kern="1200" dirty="0"/>
            </a:p>
          </p:txBody>
        </p:sp>
        <p:sp>
          <p:nvSpPr>
            <p:cNvPr id="25" name="Freeform 24"/>
            <p:cNvSpPr/>
            <p:nvPr/>
          </p:nvSpPr>
          <p:spPr>
            <a:xfrm>
              <a:off x="9273681" y="4240956"/>
              <a:ext cx="620669" cy="705292"/>
            </a:xfrm>
            <a:custGeom>
              <a:avLst/>
              <a:gdLst>
                <a:gd name="connsiteX0" fmla="*/ 0 w 620669"/>
                <a:gd name="connsiteY0" fmla="*/ 141058 h 705292"/>
                <a:gd name="connsiteX1" fmla="*/ 310335 w 620669"/>
                <a:gd name="connsiteY1" fmla="*/ 141058 h 705292"/>
                <a:gd name="connsiteX2" fmla="*/ 310335 w 620669"/>
                <a:gd name="connsiteY2" fmla="*/ 0 h 705292"/>
                <a:gd name="connsiteX3" fmla="*/ 620669 w 620669"/>
                <a:gd name="connsiteY3" fmla="*/ 352646 h 705292"/>
                <a:gd name="connsiteX4" fmla="*/ 310335 w 620669"/>
                <a:gd name="connsiteY4" fmla="*/ 705292 h 705292"/>
                <a:gd name="connsiteX5" fmla="*/ 310335 w 620669"/>
                <a:gd name="connsiteY5" fmla="*/ 564234 h 705292"/>
                <a:gd name="connsiteX6" fmla="*/ 0 w 620669"/>
                <a:gd name="connsiteY6" fmla="*/ 564234 h 705292"/>
                <a:gd name="connsiteX7" fmla="*/ 0 w 620669"/>
                <a:gd name="connsiteY7" fmla="*/ 141058 h 70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69" h="705292">
                  <a:moveTo>
                    <a:pt x="0" y="141058"/>
                  </a:moveTo>
                  <a:lnTo>
                    <a:pt x="310335" y="141058"/>
                  </a:lnTo>
                  <a:lnTo>
                    <a:pt x="310335" y="0"/>
                  </a:lnTo>
                  <a:lnTo>
                    <a:pt x="620669" y="352646"/>
                  </a:lnTo>
                  <a:lnTo>
                    <a:pt x="310335" y="705292"/>
                  </a:lnTo>
                  <a:lnTo>
                    <a:pt x="310335" y="564234"/>
                  </a:lnTo>
                  <a:lnTo>
                    <a:pt x="0" y="564234"/>
                  </a:lnTo>
                  <a:lnTo>
                    <a:pt x="0" y="141058"/>
                  </a:lnTo>
                  <a:close/>
                </a:path>
              </a:pathLst>
            </a:custGeom>
            <a:solidFill>
              <a:schemeClr val="accent6"/>
            </a:solidFill>
            <a:ln w="12700">
              <a:solidFill>
                <a:schemeClr val="accent3"/>
              </a:solidFill>
            </a:ln>
          </p:spPr>
          <p:style>
            <a:lnRef idx="0">
              <a:scrgbClr r="0" g="0" b="0"/>
            </a:lnRef>
            <a:fillRef idx="1">
              <a:scrgbClr r="0" g="0" b="0"/>
            </a:fillRef>
            <a:effectRef idx="0">
              <a:schemeClr val="accent3">
                <a:tint val="60000"/>
                <a:hueOff val="0"/>
                <a:satOff val="0"/>
                <a:lumOff val="0"/>
                <a:alphaOff val="0"/>
              </a:schemeClr>
            </a:effectRef>
            <a:fontRef idx="minor">
              <a:schemeClr val="lt1"/>
            </a:fontRef>
          </p:style>
          <p:txBody>
            <a:bodyPr spcFirstLastPara="0" vert="horz" wrap="square" lIns="0" tIns="141058" rIns="186201" bIns="141058" numCol="1" spcCol="1270" anchor="ctr" anchorCtr="0">
              <a:noAutofit/>
            </a:bodyPr>
            <a:lstStyle/>
            <a:p>
              <a:pPr lvl="0" algn="ctr" defTabSz="977900">
                <a:lnSpc>
                  <a:spcPct val="90000"/>
                </a:lnSpc>
                <a:spcBef>
                  <a:spcPct val="0"/>
                </a:spcBef>
                <a:spcAft>
                  <a:spcPct val="35000"/>
                </a:spcAft>
              </a:pPr>
              <a:endParaRPr lang="en-US" sz="2200" kern="1200">
                <a:solidFill>
                  <a:schemeClr val="accent3"/>
                </a:solidFill>
              </a:endParaRPr>
            </a:p>
          </p:txBody>
        </p:sp>
        <p:sp>
          <p:nvSpPr>
            <p:cNvPr id="26" name="Rounded Rectangle 25"/>
            <p:cNvSpPr/>
            <p:nvPr/>
          </p:nvSpPr>
          <p:spPr>
            <a:xfrm>
              <a:off x="9777377" y="2153065"/>
              <a:ext cx="2935222" cy="1892834"/>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l="-7000" r="-7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27" name="Freeform 26"/>
            <p:cNvSpPr/>
            <p:nvPr/>
          </p:nvSpPr>
          <p:spPr>
            <a:xfrm>
              <a:off x="10110630" y="3288765"/>
              <a:ext cx="3224370" cy="1892834"/>
            </a:xfrm>
            <a:custGeom>
              <a:avLst/>
              <a:gdLst>
                <a:gd name="connsiteX0" fmla="*/ 0 w 3224370"/>
                <a:gd name="connsiteY0" fmla="*/ 189283 h 1892834"/>
                <a:gd name="connsiteX1" fmla="*/ 189283 w 3224370"/>
                <a:gd name="connsiteY1" fmla="*/ 0 h 1892834"/>
                <a:gd name="connsiteX2" fmla="*/ 3035087 w 3224370"/>
                <a:gd name="connsiteY2" fmla="*/ 0 h 1892834"/>
                <a:gd name="connsiteX3" fmla="*/ 3224370 w 3224370"/>
                <a:gd name="connsiteY3" fmla="*/ 189283 h 1892834"/>
                <a:gd name="connsiteX4" fmla="*/ 3224370 w 3224370"/>
                <a:gd name="connsiteY4" fmla="*/ 1703551 h 1892834"/>
                <a:gd name="connsiteX5" fmla="*/ 3035087 w 3224370"/>
                <a:gd name="connsiteY5" fmla="*/ 1892834 h 1892834"/>
                <a:gd name="connsiteX6" fmla="*/ 189283 w 3224370"/>
                <a:gd name="connsiteY6" fmla="*/ 1892834 h 1892834"/>
                <a:gd name="connsiteX7" fmla="*/ 0 w 3224370"/>
                <a:gd name="connsiteY7" fmla="*/ 1703551 h 1892834"/>
                <a:gd name="connsiteX8" fmla="*/ 0 w 3224370"/>
                <a:gd name="connsiteY8" fmla="*/ 189283 h 189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4370" h="1892834">
                  <a:moveTo>
                    <a:pt x="0" y="189283"/>
                  </a:moveTo>
                  <a:cubicBezTo>
                    <a:pt x="0" y="84745"/>
                    <a:pt x="84745" y="0"/>
                    <a:pt x="189283" y="0"/>
                  </a:cubicBezTo>
                  <a:lnTo>
                    <a:pt x="3035087" y="0"/>
                  </a:lnTo>
                  <a:cubicBezTo>
                    <a:pt x="3139625" y="0"/>
                    <a:pt x="3224370" y="84745"/>
                    <a:pt x="3224370" y="189283"/>
                  </a:cubicBezTo>
                  <a:lnTo>
                    <a:pt x="3224370" y="1703551"/>
                  </a:lnTo>
                  <a:cubicBezTo>
                    <a:pt x="3224370" y="1808089"/>
                    <a:pt x="3139625" y="1892834"/>
                    <a:pt x="3035087" y="1892834"/>
                  </a:cubicBezTo>
                  <a:lnTo>
                    <a:pt x="189283" y="1892834"/>
                  </a:lnTo>
                  <a:cubicBezTo>
                    <a:pt x="84745" y="1892834"/>
                    <a:pt x="0" y="1808089"/>
                    <a:pt x="0" y="1703551"/>
                  </a:cubicBezTo>
                  <a:lnTo>
                    <a:pt x="0" y="18928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8309" tIns="158309" rIns="158309" bIns="158309" numCol="1" spcCol="1270" anchor="t" anchorCtr="0">
              <a:noAutofit/>
            </a:bodyPr>
            <a:lstStyle/>
            <a:p>
              <a:pPr lvl="0" algn="l" defTabSz="1200150">
                <a:lnSpc>
                  <a:spcPct val="90000"/>
                </a:lnSpc>
                <a:spcBef>
                  <a:spcPct val="0"/>
                </a:spcBef>
                <a:spcAft>
                  <a:spcPct val="35000"/>
                </a:spcAft>
              </a:pPr>
              <a:r>
                <a:rPr lang="en-US" sz="2700" b="1" kern="1200" smtClean="0"/>
                <a:t>Preconstruction</a:t>
              </a:r>
              <a:endParaRPr lang="en-US" sz="2700" b="1" kern="1200" dirty="0"/>
            </a:p>
            <a:p>
              <a:pPr marL="228600" lvl="1" indent="-228600" algn="l" defTabSz="933450">
                <a:lnSpc>
                  <a:spcPct val="90000"/>
                </a:lnSpc>
                <a:spcBef>
                  <a:spcPct val="0"/>
                </a:spcBef>
                <a:spcAft>
                  <a:spcPct val="15000"/>
                </a:spcAft>
                <a:buChar char="••"/>
              </a:pPr>
              <a:r>
                <a:rPr lang="en-US" sz="2100" kern="1200" dirty="0" smtClean="0"/>
                <a:t>3D Quantity Takeoff  &amp; Estimating</a:t>
              </a:r>
              <a:endParaRPr lang="en-US" sz="2100" kern="1200" dirty="0"/>
            </a:p>
          </p:txBody>
        </p:sp>
        <p:sp>
          <p:nvSpPr>
            <p:cNvPr id="28" name="Freeform 27"/>
            <p:cNvSpPr/>
            <p:nvPr/>
          </p:nvSpPr>
          <p:spPr>
            <a:xfrm>
              <a:off x="13792200" y="4240956"/>
              <a:ext cx="615989" cy="705292"/>
            </a:xfrm>
            <a:custGeom>
              <a:avLst/>
              <a:gdLst>
                <a:gd name="connsiteX0" fmla="*/ 0 w 615989"/>
                <a:gd name="connsiteY0" fmla="*/ 141058 h 705292"/>
                <a:gd name="connsiteX1" fmla="*/ 307995 w 615989"/>
                <a:gd name="connsiteY1" fmla="*/ 141058 h 705292"/>
                <a:gd name="connsiteX2" fmla="*/ 307995 w 615989"/>
                <a:gd name="connsiteY2" fmla="*/ 0 h 705292"/>
                <a:gd name="connsiteX3" fmla="*/ 615989 w 615989"/>
                <a:gd name="connsiteY3" fmla="*/ 352646 h 705292"/>
                <a:gd name="connsiteX4" fmla="*/ 307995 w 615989"/>
                <a:gd name="connsiteY4" fmla="*/ 705292 h 705292"/>
                <a:gd name="connsiteX5" fmla="*/ 307995 w 615989"/>
                <a:gd name="connsiteY5" fmla="*/ 564234 h 705292"/>
                <a:gd name="connsiteX6" fmla="*/ 0 w 615989"/>
                <a:gd name="connsiteY6" fmla="*/ 564234 h 705292"/>
                <a:gd name="connsiteX7" fmla="*/ 0 w 615989"/>
                <a:gd name="connsiteY7" fmla="*/ 141058 h 70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5989" h="705292">
                  <a:moveTo>
                    <a:pt x="0" y="141058"/>
                  </a:moveTo>
                  <a:lnTo>
                    <a:pt x="307995" y="141058"/>
                  </a:lnTo>
                  <a:lnTo>
                    <a:pt x="307995" y="0"/>
                  </a:lnTo>
                  <a:lnTo>
                    <a:pt x="615989" y="352646"/>
                  </a:lnTo>
                  <a:lnTo>
                    <a:pt x="307995" y="705292"/>
                  </a:lnTo>
                  <a:lnTo>
                    <a:pt x="307995" y="564234"/>
                  </a:lnTo>
                  <a:lnTo>
                    <a:pt x="0" y="564234"/>
                  </a:lnTo>
                  <a:lnTo>
                    <a:pt x="0" y="141058"/>
                  </a:lnTo>
                  <a:close/>
                </a:path>
              </a:pathLst>
            </a:custGeom>
            <a:solidFill>
              <a:schemeClr val="accent6"/>
            </a:solidFill>
            <a:ln w="12700">
              <a:solidFill>
                <a:schemeClr val="accent3"/>
              </a:solidFill>
            </a:ln>
          </p:spPr>
          <p:style>
            <a:lnRef idx="0">
              <a:scrgbClr r="0" g="0" b="0"/>
            </a:lnRef>
            <a:fillRef idx="1">
              <a:scrgbClr r="0" g="0" b="0"/>
            </a:fillRef>
            <a:effectRef idx="0">
              <a:schemeClr val="accent3">
                <a:tint val="60000"/>
                <a:hueOff val="0"/>
                <a:satOff val="0"/>
                <a:lumOff val="0"/>
                <a:alphaOff val="0"/>
              </a:schemeClr>
            </a:effectRef>
            <a:fontRef idx="minor">
              <a:schemeClr val="lt1"/>
            </a:fontRef>
          </p:style>
          <p:txBody>
            <a:bodyPr spcFirstLastPara="0" vert="horz" wrap="square" lIns="0" tIns="141058" rIns="184797" bIns="141058" numCol="1" spcCol="1270" anchor="ctr" anchorCtr="0">
              <a:noAutofit/>
            </a:bodyPr>
            <a:lstStyle/>
            <a:p>
              <a:pPr lvl="0" algn="ctr" defTabSz="977900">
                <a:lnSpc>
                  <a:spcPct val="90000"/>
                </a:lnSpc>
                <a:spcBef>
                  <a:spcPct val="0"/>
                </a:spcBef>
                <a:spcAft>
                  <a:spcPct val="35000"/>
                </a:spcAft>
              </a:pPr>
              <a:endParaRPr lang="en-US" sz="2200" kern="1200">
                <a:solidFill>
                  <a:schemeClr val="accent3"/>
                </a:solidFill>
              </a:endParaRPr>
            </a:p>
          </p:txBody>
        </p:sp>
        <p:sp>
          <p:nvSpPr>
            <p:cNvPr id="29" name="Rounded Rectangle 28"/>
            <p:cNvSpPr/>
            <p:nvPr/>
          </p:nvSpPr>
          <p:spPr>
            <a:xfrm>
              <a:off x="14249400" y="2153065"/>
              <a:ext cx="2935222" cy="1892834"/>
            </a:xfrm>
            <a:prstGeom prst="roundRect">
              <a:avLst>
                <a:gd name="adj" fmla="val 10000"/>
              </a:avLst>
            </a:prstGeom>
            <a:blipFill>
              <a:blip r:embed="rId4"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30" name="Freeform 29"/>
            <p:cNvSpPr/>
            <p:nvPr/>
          </p:nvSpPr>
          <p:spPr>
            <a:xfrm>
              <a:off x="14612313" y="3288765"/>
              <a:ext cx="3165050" cy="1892834"/>
            </a:xfrm>
            <a:custGeom>
              <a:avLst/>
              <a:gdLst>
                <a:gd name="connsiteX0" fmla="*/ 0 w 3165050"/>
                <a:gd name="connsiteY0" fmla="*/ 189283 h 1892834"/>
                <a:gd name="connsiteX1" fmla="*/ 189283 w 3165050"/>
                <a:gd name="connsiteY1" fmla="*/ 0 h 1892834"/>
                <a:gd name="connsiteX2" fmla="*/ 2975767 w 3165050"/>
                <a:gd name="connsiteY2" fmla="*/ 0 h 1892834"/>
                <a:gd name="connsiteX3" fmla="*/ 3165050 w 3165050"/>
                <a:gd name="connsiteY3" fmla="*/ 189283 h 1892834"/>
                <a:gd name="connsiteX4" fmla="*/ 3165050 w 3165050"/>
                <a:gd name="connsiteY4" fmla="*/ 1703551 h 1892834"/>
                <a:gd name="connsiteX5" fmla="*/ 2975767 w 3165050"/>
                <a:gd name="connsiteY5" fmla="*/ 1892834 h 1892834"/>
                <a:gd name="connsiteX6" fmla="*/ 189283 w 3165050"/>
                <a:gd name="connsiteY6" fmla="*/ 1892834 h 1892834"/>
                <a:gd name="connsiteX7" fmla="*/ 0 w 3165050"/>
                <a:gd name="connsiteY7" fmla="*/ 1703551 h 1892834"/>
                <a:gd name="connsiteX8" fmla="*/ 0 w 3165050"/>
                <a:gd name="connsiteY8" fmla="*/ 189283 h 189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5050" h="1892834">
                  <a:moveTo>
                    <a:pt x="0" y="189283"/>
                  </a:moveTo>
                  <a:cubicBezTo>
                    <a:pt x="0" y="84745"/>
                    <a:pt x="84745" y="0"/>
                    <a:pt x="189283" y="0"/>
                  </a:cubicBezTo>
                  <a:lnTo>
                    <a:pt x="2975767" y="0"/>
                  </a:lnTo>
                  <a:cubicBezTo>
                    <a:pt x="3080305" y="0"/>
                    <a:pt x="3165050" y="84745"/>
                    <a:pt x="3165050" y="189283"/>
                  </a:cubicBezTo>
                  <a:lnTo>
                    <a:pt x="3165050" y="1703551"/>
                  </a:lnTo>
                  <a:cubicBezTo>
                    <a:pt x="3165050" y="1808089"/>
                    <a:pt x="3080305" y="1892834"/>
                    <a:pt x="2975767" y="1892834"/>
                  </a:cubicBezTo>
                  <a:lnTo>
                    <a:pt x="189283" y="1892834"/>
                  </a:lnTo>
                  <a:cubicBezTo>
                    <a:pt x="84745" y="1892834"/>
                    <a:pt x="0" y="1808089"/>
                    <a:pt x="0" y="1703551"/>
                  </a:cubicBezTo>
                  <a:lnTo>
                    <a:pt x="0" y="18928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8309" tIns="158309" rIns="158309" bIns="158309" numCol="1" spcCol="1270" anchor="t" anchorCtr="0">
              <a:noAutofit/>
            </a:bodyPr>
            <a:lstStyle/>
            <a:p>
              <a:pPr lvl="0" algn="l" defTabSz="1200150">
                <a:lnSpc>
                  <a:spcPct val="90000"/>
                </a:lnSpc>
                <a:spcBef>
                  <a:spcPct val="0"/>
                </a:spcBef>
                <a:spcAft>
                  <a:spcPct val="35000"/>
                </a:spcAft>
              </a:pPr>
              <a:r>
                <a:rPr lang="en-US" sz="2700" b="1" kern="1200" smtClean="0"/>
                <a:t>Construction</a:t>
              </a:r>
              <a:endParaRPr lang="en-US" sz="2700" b="1" kern="1200" dirty="0"/>
            </a:p>
            <a:p>
              <a:pPr marL="228600" lvl="1" indent="-228600" algn="l" defTabSz="933450">
                <a:lnSpc>
                  <a:spcPct val="90000"/>
                </a:lnSpc>
                <a:spcBef>
                  <a:spcPct val="0"/>
                </a:spcBef>
                <a:spcAft>
                  <a:spcPct val="15000"/>
                </a:spcAft>
                <a:buChar char="••"/>
              </a:pPr>
              <a:r>
                <a:rPr lang="en-US" sz="2100" kern="1200" smtClean="0"/>
                <a:t>Steel Trending</a:t>
              </a:r>
              <a:endParaRPr lang="en-US" sz="2100" kern="1200" dirty="0"/>
            </a:p>
            <a:p>
              <a:pPr marL="228600" lvl="1" indent="-228600" algn="l" defTabSz="933450">
                <a:lnSpc>
                  <a:spcPct val="90000"/>
                </a:lnSpc>
                <a:spcBef>
                  <a:spcPct val="0"/>
                </a:spcBef>
                <a:spcAft>
                  <a:spcPct val="15000"/>
                </a:spcAft>
                <a:buChar char="••"/>
              </a:pPr>
              <a:r>
                <a:rPr lang="en-US" sz="2100" kern="1200" smtClean="0"/>
                <a:t>Crane Logistics</a:t>
              </a:r>
              <a:endParaRPr lang="en-US" sz="2100" kern="1200" dirty="0"/>
            </a:p>
          </p:txBody>
        </p:sp>
        <p:sp>
          <p:nvSpPr>
            <p:cNvPr id="31" name="Freeform 30"/>
            <p:cNvSpPr/>
            <p:nvPr/>
          </p:nvSpPr>
          <p:spPr>
            <a:xfrm>
              <a:off x="18624037" y="4240956"/>
              <a:ext cx="605608" cy="705292"/>
            </a:xfrm>
            <a:custGeom>
              <a:avLst/>
              <a:gdLst>
                <a:gd name="connsiteX0" fmla="*/ 0 w 605608"/>
                <a:gd name="connsiteY0" fmla="*/ 141058 h 705292"/>
                <a:gd name="connsiteX1" fmla="*/ 302804 w 605608"/>
                <a:gd name="connsiteY1" fmla="*/ 141058 h 705292"/>
                <a:gd name="connsiteX2" fmla="*/ 302804 w 605608"/>
                <a:gd name="connsiteY2" fmla="*/ 0 h 705292"/>
                <a:gd name="connsiteX3" fmla="*/ 605608 w 605608"/>
                <a:gd name="connsiteY3" fmla="*/ 352646 h 705292"/>
                <a:gd name="connsiteX4" fmla="*/ 302804 w 605608"/>
                <a:gd name="connsiteY4" fmla="*/ 705292 h 705292"/>
                <a:gd name="connsiteX5" fmla="*/ 302804 w 605608"/>
                <a:gd name="connsiteY5" fmla="*/ 564234 h 705292"/>
                <a:gd name="connsiteX6" fmla="*/ 0 w 605608"/>
                <a:gd name="connsiteY6" fmla="*/ 564234 h 705292"/>
                <a:gd name="connsiteX7" fmla="*/ 0 w 605608"/>
                <a:gd name="connsiteY7" fmla="*/ 141058 h 70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608" h="705292">
                  <a:moveTo>
                    <a:pt x="0" y="141058"/>
                  </a:moveTo>
                  <a:lnTo>
                    <a:pt x="302804" y="141058"/>
                  </a:lnTo>
                  <a:lnTo>
                    <a:pt x="302804" y="0"/>
                  </a:lnTo>
                  <a:lnTo>
                    <a:pt x="605608" y="352646"/>
                  </a:lnTo>
                  <a:lnTo>
                    <a:pt x="302804" y="705292"/>
                  </a:lnTo>
                  <a:lnTo>
                    <a:pt x="302804" y="564234"/>
                  </a:lnTo>
                  <a:lnTo>
                    <a:pt x="0" y="564234"/>
                  </a:lnTo>
                  <a:lnTo>
                    <a:pt x="0" y="141058"/>
                  </a:lnTo>
                  <a:close/>
                </a:path>
              </a:pathLst>
            </a:custGeom>
            <a:solidFill>
              <a:schemeClr val="accent6"/>
            </a:solidFill>
            <a:ln w="12700">
              <a:solidFill>
                <a:schemeClr val="accent3"/>
              </a:solidFill>
            </a:ln>
          </p:spPr>
          <p:style>
            <a:lnRef idx="0">
              <a:scrgbClr r="0" g="0" b="0"/>
            </a:lnRef>
            <a:fillRef idx="1">
              <a:scrgbClr r="0" g="0" b="0"/>
            </a:fillRef>
            <a:effectRef idx="0">
              <a:schemeClr val="accent3">
                <a:tint val="60000"/>
                <a:hueOff val="0"/>
                <a:satOff val="0"/>
                <a:lumOff val="0"/>
                <a:alphaOff val="0"/>
              </a:schemeClr>
            </a:effectRef>
            <a:fontRef idx="minor">
              <a:schemeClr val="lt1"/>
            </a:fontRef>
          </p:style>
          <p:txBody>
            <a:bodyPr spcFirstLastPara="0" vert="horz" wrap="square" lIns="0" tIns="141058" rIns="181682" bIns="141058" numCol="1" spcCol="1270" anchor="ctr" anchorCtr="0">
              <a:noAutofit/>
            </a:bodyPr>
            <a:lstStyle/>
            <a:p>
              <a:pPr lvl="0" algn="ctr" defTabSz="977900">
                <a:lnSpc>
                  <a:spcPct val="90000"/>
                </a:lnSpc>
                <a:spcBef>
                  <a:spcPct val="0"/>
                </a:spcBef>
                <a:spcAft>
                  <a:spcPct val="35000"/>
                </a:spcAft>
              </a:pPr>
              <a:endParaRPr lang="en-US" sz="2200" kern="1200">
                <a:solidFill>
                  <a:schemeClr val="accent3"/>
                </a:solidFill>
              </a:endParaRPr>
            </a:p>
          </p:txBody>
        </p:sp>
        <p:sp>
          <p:nvSpPr>
            <p:cNvPr id="32" name="Rounded Rectangle 31"/>
            <p:cNvSpPr/>
            <p:nvPr/>
          </p:nvSpPr>
          <p:spPr>
            <a:xfrm>
              <a:off x="18947094" y="2153065"/>
              <a:ext cx="2935222" cy="1892834"/>
            </a:xfrm>
            <a:prstGeom prst="roundRect">
              <a:avLst>
                <a:gd name="adj" fmla="val 10000"/>
              </a:avLst>
            </a:prstGeom>
            <a:blipFill>
              <a:blip r:embed="rId5"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33" name="Freeform 32"/>
            <p:cNvSpPr/>
            <p:nvPr/>
          </p:nvSpPr>
          <p:spPr>
            <a:xfrm>
              <a:off x="19271952" y="3288765"/>
              <a:ext cx="3241160" cy="1892834"/>
            </a:xfrm>
            <a:custGeom>
              <a:avLst/>
              <a:gdLst>
                <a:gd name="connsiteX0" fmla="*/ 0 w 3241160"/>
                <a:gd name="connsiteY0" fmla="*/ 189283 h 1892834"/>
                <a:gd name="connsiteX1" fmla="*/ 189283 w 3241160"/>
                <a:gd name="connsiteY1" fmla="*/ 0 h 1892834"/>
                <a:gd name="connsiteX2" fmla="*/ 3051877 w 3241160"/>
                <a:gd name="connsiteY2" fmla="*/ 0 h 1892834"/>
                <a:gd name="connsiteX3" fmla="*/ 3241160 w 3241160"/>
                <a:gd name="connsiteY3" fmla="*/ 189283 h 1892834"/>
                <a:gd name="connsiteX4" fmla="*/ 3241160 w 3241160"/>
                <a:gd name="connsiteY4" fmla="*/ 1703551 h 1892834"/>
                <a:gd name="connsiteX5" fmla="*/ 3051877 w 3241160"/>
                <a:gd name="connsiteY5" fmla="*/ 1892834 h 1892834"/>
                <a:gd name="connsiteX6" fmla="*/ 189283 w 3241160"/>
                <a:gd name="connsiteY6" fmla="*/ 1892834 h 1892834"/>
                <a:gd name="connsiteX7" fmla="*/ 0 w 3241160"/>
                <a:gd name="connsiteY7" fmla="*/ 1703551 h 1892834"/>
                <a:gd name="connsiteX8" fmla="*/ 0 w 3241160"/>
                <a:gd name="connsiteY8" fmla="*/ 189283 h 189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1160" h="1892834">
                  <a:moveTo>
                    <a:pt x="0" y="189283"/>
                  </a:moveTo>
                  <a:cubicBezTo>
                    <a:pt x="0" y="84745"/>
                    <a:pt x="84745" y="0"/>
                    <a:pt x="189283" y="0"/>
                  </a:cubicBezTo>
                  <a:lnTo>
                    <a:pt x="3051877" y="0"/>
                  </a:lnTo>
                  <a:cubicBezTo>
                    <a:pt x="3156415" y="0"/>
                    <a:pt x="3241160" y="84745"/>
                    <a:pt x="3241160" y="189283"/>
                  </a:cubicBezTo>
                  <a:lnTo>
                    <a:pt x="3241160" y="1703551"/>
                  </a:lnTo>
                  <a:cubicBezTo>
                    <a:pt x="3241160" y="1808089"/>
                    <a:pt x="3156415" y="1892834"/>
                    <a:pt x="3051877" y="1892834"/>
                  </a:cubicBezTo>
                  <a:lnTo>
                    <a:pt x="189283" y="1892834"/>
                  </a:lnTo>
                  <a:cubicBezTo>
                    <a:pt x="84745" y="1892834"/>
                    <a:pt x="0" y="1808089"/>
                    <a:pt x="0" y="1703551"/>
                  </a:cubicBezTo>
                  <a:lnTo>
                    <a:pt x="0" y="18928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8309" tIns="158309" rIns="158309" bIns="158309" numCol="1" spcCol="1270" anchor="t" anchorCtr="0">
              <a:noAutofit/>
            </a:bodyPr>
            <a:lstStyle/>
            <a:p>
              <a:pPr lvl="0" algn="l" defTabSz="1200150">
                <a:lnSpc>
                  <a:spcPct val="90000"/>
                </a:lnSpc>
                <a:spcBef>
                  <a:spcPct val="0"/>
                </a:spcBef>
                <a:spcAft>
                  <a:spcPct val="35000"/>
                </a:spcAft>
              </a:pPr>
              <a:r>
                <a:rPr lang="en-US" sz="2700" b="1" kern="1200" dirty="0" smtClean="0"/>
                <a:t>Turnover</a:t>
              </a:r>
              <a:endParaRPr lang="en-US" sz="2700" b="1" kern="1200" dirty="0"/>
            </a:p>
            <a:p>
              <a:pPr marL="228600" lvl="1" indent="-228600" algn="l" defTabSz="933450">
                <a:lnSpc>
                  <a:spcPct val="90000"/>
                </a:lnSpc>
                <a:spcBef>
                  <a:spcPct val="0"/>
                </a:spcBef>
                <a:spcAft>
                  <a:spcPct val="15000"/>
                </a:spcAft>
                <a:buChar char="••"/>
              </a:pPr>
              <a:r>
                <a:rPr lang="en-US" sz="2100" kern="1200" smtClean="0"/>
                <a:t>Industry Research</a:t>
              </a:r>
              <a:endParaRPr lang="en-US" sz="2100" kern="1200" dirty="0"/>
            </a:p>
            <a:p>
              <a:pPr marL="228600" lvl="1" indent="-228600" algn="l" defTabSz="933450">
                <a:lnSpc>
                  <a:spcPct val="90000"/>
                </a:lnSpc>
                <a:spcBef>
                  <a:spcPct val="0"/>
                </a:spcBef>
                <a:spcAft>
                  <a:spcPct val="15000"/>
                </a:spcAft>
                <a:buChar char="••"/>
              </a:pPr>
              <a:r>
                <a:rPr lang="en-US" sz="2100" kern="1200" smtClean="0"/>
                <a:t>FM Dashboard</a:t>
              </a:r>
              <a:endParaRPr lang="en-US" sz="2100" kern="1200" dirty="0"/>
            </a:p>
            <a:p>
              <a:pPr marL="228600" lvl="1" indent="-228600" algn="l" defTabSz="933450">
                <a:lnSpc>
                  <a:spcPct val="90000"/>
                </a:lnSpc>
                <a:spcBef>
                  <a:spcPct val="0"/>
                </a:spcBef>
                <a:spcAft>
                  <a:spcPct val="15000"/>
                </a:spcAft>
                <a:buChar char="••"/>
              </a:pPr>
              <a:r>
                <a:rPr lang="en-US" sz="2100" kern="1200" smtClean="0"/>
                <a:t>FM Interact</a:t>
              </a:r>
              <a:endParaRPr lang="en-US" sz="2100" kern="1200" dirty="0"/>
            </a:p>
          </p:txBody>
        </p:sp>
        <p:sp>
          <p:nvSpPr>
            <p:cNvPr id="34" name="Freeform 33"/>
            <p:cNvSpPr/>
            <p:nvPr/>
          </p:nvSpPr>
          <p:spPr>
            <a:xfrm>
              <a:off x="23312999" y="4240956"/>
              <a:ext cx="618927" cy="705292"/>
            </a:xfrm>
            <a:custGeom>
              <a:avLst/>
              <a:gdLst>
                <a:gd name="connsiteX0" fmla="*/ 0 w 618927"/>
                <a:gd name="connsiteY0" fmla="*/ 141058 h 705292"/>
                <a:gd name="connsiteX1" fmla="*/ 309464 w 618927"/>
                <a:gd name="connsiteY1" fmla="*/ 141058 h 705292"/>
                <a:gd name="connsiteX2" fmla="*/ 309464 w 618927"/>
                <a:gd name="connsiteY2" fmla="*/ 0 h 705292"/>
                <a:gd name="connsiteX3" fmla="*/ 618927 w 618927"/>
                <a:gd name="connsiteY3" fmla="*/ 352646 h 705292"/>
                <a:gd name="connsiteX4" fmla="*/ 309464 w 618927"/>
                <a:gd name="connsiteY4" fmla="*/ 705292 h 705292"/>
                <a:gd name="connsiteX5" fmla="*/ 309464 w 618927"/>
                <a:gd name="connsiteY5" fmla="*/ 564234 h 705292"/>
                <a:gd name="connsiteX6" fmla="*/ 0 w 618927"/>
                <a:gd name="connsiteY6" fmla="*/ 564234 h 705292"/>
                <a:gd name="connsiteX7" fmla="*/ 0 w 618927"/>
                <a:gd name="connsiteY7" fmla="*/ 141058 h 70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927" h="705292">
                  <a:moveTo>
                    <a:pt x="0" y="141058"/>
                  </a:moveTo>
                  <a:lnTo>
                    <a:pt x="309464" y="141058"/>
                  </a:lnTo>
                  <a:lnTo>
                    <a:pt x="309464" y="0"/>
                  </a:lnTo>
                  <a:lnTo>
                    <a:pt x="618927" y="352646"/>
                  </a:lnTo>
                  <a:lnTo>
                    <a:pt x="309464" y="705292"/>
                  </a:lnTo>
                  <a:lnTo>
                    <a:pt x="309464" y="564234"/>
                  </a:lnTo>
                  <a:lnTo>
                    <a:pt x="0" y="564234"/>
                  </a:lnTo>
                  <a:lnTo>
                    <a:pt x="0" y="141058"/>
                  </a:lnTo>
                  <a:close/>
                </a:path>
              </a:pathLst>
            </a:custGeom>
            <a:solidFill>
              <a:schemeClr val="accent6"/>
            </a:solidFill>
            <a:ln w="12700">
              <a:solidFill>
                <a:schemeClr val="accent3"/>
              </a:solidFill>
            </a:ln>
          </p:spPr>
          <p:style>
            <a:lnRef idx="0">
              <a:scrgbClr r="0" g="0" b="0"/>
            </a:lnRef>
            <a:fillRef idx="1">
              <a:scrgbClr r="0" g="0" b="0"/>
            </a:fillRef>
            <a:effectRef idx="0">
              <a:schemeClr val="accent3">
                <a:tint val="60000"/>
                <a:hueOff val="0"/>
                <a:satOff val="0"/>
                <a:lumOff val="0"/>
                <a:alphaOff val="0"/>
              </a:schemeClr>
            </a:effectRef>
            <a:fontRef idx="minor">
              <a:schemeClr val="lt1"/>
            </a:fontRef>
          </p:style>
          <p:txBody>
            <a:bodyPr spcFirstLastPara="0" vert="horz" wrap="square" lIns="0" tIns="141058" rIns="185678" bIns="141058" numCol="1" spcCol="1270" anchor="ctr" anchorCtr="0">
              <a:noAutofit/>
            </a:bodyPr>
            <a:lstStyle/>
            <a:p>
              <a:pPr lvl="0" algn="ctr" defTabSz="977900">
                <a:lnSpc>
                  <a:spcPct val="90000"/>
                </a:lnSpc>
                <a:spcBef>
                  <a:spcPct val="0"/>
                </a:spcBef>
                <a:spcAft>
                  <a:spcPct val="35000"/>
                </a:spcAft>
              </a:pPr>
              <a:endParaRPr lang="en-US" sz="2200" kern="1200">
                <a:solidFill>
                  <a:schemeClr val="accent3"/>
                </a:solidFill>
              </a:endParaRPr>
            </a:p>
          </p:txBody>
        </p:sp>
        <p:sp>
          <p:nvSpPr>
            <p:cNvPr id="36" name="Freeform 35"/>
            <p:cNvSpPr/>
            <p:nvPr/>
          </p:nvSpPr>
          <p:spPr>
            <a:xfrm>
              <a:off x="24128509" y="3288765"/>
              <a:ext cx="2935222" cy="1892834"/>
            </a:xfrm>
            <a:custGeom>
              <a:avLst/>
              <a:gdLst>
                <a:gd name="connsiteX0" fmla="*/ 0 w 2935222"/>
                <a:gd name="connsiteY0" fmla="*/ 189283 h 1892834"/>
                <a:gd name="connsiteX1" fmla="*/ 189283 w 2935222"/>
                <a:gd name="connsiteY1" fmla="*/ 0 h 1892834"/>
                <a:gd name="connsiteX2" fmla="*/ 2745939 w 2935222"/>
                <a:gd name="connsiteY2" fmla="*/ 0 h 1892834"/>
                <a:gd name="connsiteX3" fmla="*/ 2935222 w 2935222"/>
                <a:gd name="connsiteY3" fmla="*/ 189283 h 1892834"/>
                <a:gd name="connsiteX4" fmla="*/ 2935222 w 2935222"/>
                <a:gd name="connsiteY4" fmla="*/ 1703551 h 1892834"/>
                <a:gd name="connsiteX5" fmla="*/ 2745939 w 2935222"/>
                <a:gd name="connsiteY5" fmla="*/ 1892834 h 1892834"/>
                <a:gd name="connsiteX6" fmla="*/ 189283 w 2935222"/>
                <a:gd name="connsiteY6" fmla="*/ 1892834 h 1892834"/>
                <a:gd name="connsiteX7" fmla="*/ 0 w 2935222"/>
                <a:gd name="connsiteY7" fmla="*/ 1703551 h 1892834"/>
                <a:gd name="connsiteX8" fmla="*/ 0 w 2935222"/>
                <a:gd name="connsiteY8" fmla="*/ 189283 h 189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5222" h="1892834">
                  <a:moveTo>
                    <a:pt x="0" y="189283"/>
                  </a:moveTo>
                  <a:cubicBezTo>
                    <a:pt x="0" y="84745"/>
                    <a:pt x="84745" y="0"/>
                    <a:pt x="189283" y="0"/>
                  </a:cubicBezTo>
                  <a:lnTo>
                    <a:pt x="2745939" y="0"/>
                  </a:lnTo>
                  <a:cubicBezTo>
                    <a:pt x="2850477" y="0"/>
                    <a:pt x="2935222" y="84745"/>
                    <a:pt x="2935222" y="189283"/>
                  </a:cubicBezTo>
                  <a:lnTo>
                    <a:pt x="2935222" y="1703551"/>
                  </a:lnTo>
                  <a:cubicBezTo>
                    <a:pt x="2935222" y="1808089"/>
                    <a:pt x="2850477" y="1892834"/>
                    <a:pt x="2745939" y="1892834"/>
                  </a:cubicBezTo>
                  <a:lnTo>
                    <a:pt x="189283" y="1892834"/>
                  </a:lnTo>
                  <a:cubicBezTo>
                    <a:pt x="84745" y="1892834"/>
                    <a:pt x="0" y="1808089"/>
                    <a:pt x="0" y="1703551"/>
                  </a:cubicBezTo>
                  <a:lnTo>
                    <a:pt x="0" y="18928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8309" tIns="158309" rIns="158309" bIns="158309" numCol="1" spcCol="1270" anchor="ctr" anchorCtr="0">
              <a:noAutofit/>
            </a:bodyPr>
            <a:lstStyle/>
            <a:p>
              <a:pPr lvl="0" algn="ctr" defTabSz="1200150">
                <a:lnSpc>
                  <a:spcPct val="90000"/>
                </a:lnSpc>
                <a:spcBef>
                  <a:spcPct val="0"/>
                </a:spcBef>
                <a:spcAft>
                  <a:spcPct val="35000"/>
                </a:spcAft>
              </a:pPr>
              <a:r>
                <a:rPr lang="en-US" sz="2000" b="1" kern="1200" dirty="0" smtClean="0"/>
                <a:t>Recommendations</a:t>
              </a:r>
              <a:endParaRPr lang="en-US" sz="2000" b="1" kern="1200" dirty="0"/>
            </a:p>
          </p:txBody>
        </p:sp>
      </p:grpSp>
    </p:spTree>
    <p:extLst>
      <p:ext uri="{BB962C8B-B14F-4D97-AF65-F5344CB8AC3E}">
        <p14:creationId xmlns:p14="http://schemas.microsoft.com/office/powerpoint/2010/main" val="3094539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4198378" y="647700"/>
            <a:ext cx="3254298" cy="6210300"/>
            <a:chOff x="24198378" y="647700"/>
            <a:chExt cx="3254298" cy="6210300"/>
          </a:xfrm>
        </p:grpSpPr>
        <p:sp>
          <p:nvSpPr>
            <p:cNvPr id="43" name="Rectangle 42"/>
            <p:cNvSpPr/>
            <p:nvPr/>
          </p:nvSpPr>
          <p:spPr>
            <a:xfrm>
              <a:off x="24198378" y="647700"/>
              <a:ext cx="3254298" cy="6210300"/>
            </a:xfrm>
            <a:prstGeom prst="rect">
              <a:avLst/>
            </a:prstGeom>
            <a:gradFill>
              <a:gsLst>
                <a:gs pos="22000">
                  <a:schemeClr val="bg1">
                    <a:alpha val="70000"/>
                    <a:lumMod val="93000"/>
                  </a:schemeClr>
                </a:gs>
                <a:gs pos="100000">
                  <a:schemeClr val="bg1">
                    <a:lumMod val="75000"/>
                    <a:alpha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24231600" y="1464324"/>
              <a:ext cx="2720898" cy="307777"/>
            </a:xfrm>
            <a:prstGeom prst="rect">
              <a:avLst/>
            </a:prstGeom>
            <a:noFill/>
          </p:spPr>
          <p:txBody>
            <a:bodyPr wrap="square" rtlCol="0">
              <a:spAutoFit/>
            </a:bodyPr>
            <a:lstStyle/>
            <a:p>
              <a:pPr algn="ctr"/>
              <a:r>
                <a:rPr lang="en-US" sz="1400" b="1" u="sng" dirty="0" smtClean="0">
                  <a:solidFill>
                    <a:schemeClr val="accent3"/>
                  </a:solidFill>
                  <a:latin typeface="+mj-lt"/>
                </a:rPr>
                <a:t>Presentation Outline</a:t>
              </a:r>
              <a:endParaRPr lang="en-US" sz="1400" b="1" u="sng" dirty="0">
                <a:solidFill>
                  <a:schemeClr val="accent3"/>
                </a:solidFill>
                <a:latin typeface="+mj-lt"/>
              </a:endParaRPr>
            </a:p>
          </p:txBody>
        </p:sp>
        <p:sp>
          <p:nvSpPr>
            <p:cNvPr id="46" name="TextBox 45"/>
            <p:cNvSpPr txBox="1"/>
            <p:nvPr/>
          </p:nvSpPr>
          <p:spPr>
            <a:xfrm>
              <a:off x="24384000" y="1820499"/>
              <a:ext cx="2895600" cy="3647152"/>
            </a:xfrm>
            <a:prstGeom prst="rect">
              <a:avLst/>
            </a:prstGeom>
            <a:noFill/>
          </p:spPr>
          <p:txBody>
            <a:bodyPr wrap="square" rtlCol="0">
              <a:spAutoFit/>
            </a:bodyPr>
            <a:lstStyle/>
            <a:p>
              <a:pPr marL="285750" indent="-285750">
                <a:buFont typeface="+mj-lt"/>
                <a:buAutoNum type="romanUcPeriod"/>
              </a:pPr>
              <a:r>
                <a:rPr lang="en-US" sz="1100" b="1" dirty="0" smtClean="0">
                  <a:solidFill>
                    <a:schemeClr val="accent3"/>
                  </a:solidFill>
                  <a:latin typeface="+mj-lt"/>
                </a:rPr>
                <a:t>Project Background</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VDC Implementation</a:t>
              </a:r>
            </a:p>
            <a:p>
              <a:pPr marL="742950" lvl="1" indent="-285750">
                <a:buFont typeface="+mj-lt"/>
                <a:buAutoNum type="romanUcPeriod"/>
              </a:pPr>
              <a:r>
                <a:rPr lang="en-US" sz="1100" b="1" dirty="0" smtClean="0">
                  <a:solidFill>
                    <a:schemeClr val="tx1">
                      <a:lumMod val="50000"/>
                      <a:lumOff val="50000"/>
                    </a:schemeClr>
                  </a:solidFill>
                  <a:latin typeface="+mj-lt"/>
                </a:rPr>
                <a:t>Design</a:t>
              </a:r>
            </a:p>
            <a:p>
              <a:pPr marL="1200150" lvl="2" indent="-285750">
                <a:buFont typeface="+mj-lt"/>
                <a:buAutoNum type="romanUcPeriod"/>
              </a:pPr>
              <a:r>
                <a:rPr lang="en-US" sz="1100" b="1" dirty="0" smtClean="0">
                  <a:solidFill>
                    <a:schemeClr val="tx1">
                      <a:lumMod val="50000"/>
                      <a:lumOff val="50000"/>
                    </a:schemeClr>
                  </a:solidFill>
                  <a:latin typeface="+mj-lt"/>
                </a:rPr>
                <a:t>Atrium Curtain Wall</a:t>
              </a:r>
            </a:p>
            <a:p>
              <a:pPr marL="1200150" lvl="2" indent="-285750">
                <a:buFont typeface="+mj-lt"/>
                <a:buAutoNum type="romanUcPeriod"/>
              </a:pPr>
              <a:r>
                <a:rPr lang="en-US" sz="1100" b="1" dirty="0" smtClean="0">
                  <a:solidFill>
                    <a:schemeClr val="tx1">
                      <a:lumMod val="50000"/>
                      <a:lumOff val="50000"/>
                    </a:schemeClr>
                  </a:solidFill>
                  <a:latin typeface="+mj-lt"/>
                </a:rPr>
                <a:t>Pour Strip System</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Preconstruction</a:t>
              </a:r>
            </a:p>
            <a:p>
              <a:pPr marL="1200150" lvl="2" indent="-285750">
                <a:buFont typeface="+mj-lt"/>
                <a:buAutoNum type="romanUcPeriod"/>
              </a:pPr>
              <a:r>
                <a:rPr lang="en-US" sz="1100" b="1" dirty="0" smtClean="0">
                  <a:solidFill>
                    <a:schemeClr val="tx1">
                      <a:lumMod val="50000"/>
                      <a:lumOff val="50000"/>
                    </a:schemeClr>
                  </a:solidFill>
                  <a:latin typeface="+mj-lt"/>
                </a:rPr>
                <a:t>3D QTO &amp; Estimating</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Construction</a:t>
              </a:r>
            </a:p>
            <a:p>
              <a:pPr marL="1200150" lvl="2" indent="-285750">
                <a:buFont typeface="+mj-lt"/>
                <a:buAutoNum type="romanUcPeriod"/>
              </a:pPr>
              <a:r>
                <a:rPr lang="en-US" sz="1100" b="1" dirty="0" smtClean="0">
                  <a:solidFill>
                    <a:schemeClr val="tx1">
                      <a:lumMod val="50000"/>
                      <a:lumOff val="50000"/>
                    </a:schemeClr>
                  </a:solidFill>
                  <a:latin typeface="+mj-lt"/>
                </a:rPr>
                <a:t>Steel Trending</a:t>
              </a:r>
            </a:p>
            <a:p>
              <a:pPr marL="1200150" lvl="2" indent="-285750">
                <a:buFont typeface="+mj-lt"/>
                <a:buAutoNum type="romanUcPeriod"/>
              </a:pPr>
              <a:r>
                <a:rPr lang="en-US" sz="1100" b="1" dirty="0" smtClean="0">
                  <a:solidFill>
                    <a:schemeClr val="tx1">
                      <a:lumMod val="50000"/>
                      <a:lumOff val="50000"/>
                    </a:schemeClr>
                  </a:solidFill>
                  <a:latin typeface="+mj-lt"/>
                </a:rPr>
                <a:t>Crane Logistics</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Turnover</a:t>
              </a:r>
            </a:p>
            <a:p>
              <a:pPr marL="1200150" lvl="2" indent="-285750">
                <a:buFont typeface="+mj-lt"/>
                <a:buAutoNum type="romanUcPeriod"/>
              </a:pPr>
              <a:r>
                <a:rPr lang="en-US" sz="1100" b="1" dirty="0" smtClean="0">
                  <a:solidFill>
                    <a:schemeClr val="tx1">
                      <a:lumMod val="50000"/>
                      <a:lumOff val="50000"/>
                    </a:schemeClr>
                  </a:solidFill>
                  <a:latin typeface="+mj-lt"/>
                </a:rPr>
                <a:t>FM Documentation</a:t>
              </a:r>
            </a:p>
            <a:p>
              <a:pPr marL="1200150" lvl="2" indent="-285750">
                <a:buFont typeface="+mj-lt"/>
                <a:buAutoNum type="romanUcPeriod"/>
              </a:pPr>
              <a:r>
                <a:rPr lang="en-US" sz="1100" b="1" dirty="0" smtClean="0">
                  <a:solidFill>
                    <a:schemeClr val="tx1">
                      <a:lumMod val="50000"/>
                      <a:lumOff val="50000"/>
                    </a:schemeClr>
                  </a:solidFill>
                  <a:latin typeface="+mj-lt"/>
                </a:rPr>
                <a:t>FM Interact</a:t>
              </a:r>
            </a:p>
            <a:p>
              <a:pPr marL="285750" indent="-285750">
                <a:buFont typeface="+mj-lt"/>
                <a:buAutoNum type="romanUcPeriod"/>
              </a:pPr>
              <a:endParaRPr lang="en-US" sz="1100" b="1" dirty="0">
                <a:solidFill>
                  <a:schemeClr val="accent3"/>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Recommendations</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Acknowledgements</a:t>
              </a:r>
            </a:p>
          </p:txBody>
        </p:sp>
      </p:grpSp>
      <p:sp>
        <p:nvSpPr>
          <p:cNvPr id="5" name="Rectangle 4"/>
          <p:cNvSpPr/>
          <p:nvPr/>
        </p:nvSpPr>
        <p:spPr>
          <a:xfrm>
            <a:off x="9166302" y="-1371600"/>
            <a:ext cx="9144000" cy="12954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22302" y="-1371600"/>
            <a:ext cx="9144000" cy="12954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8" name="Rectangle 7"/>
          <p:cNvSpPr/>
          <p:nvPr/>
        </p:nvSpPr>
        <p:spPr>
          <a:xfrm>
            <a:off x="18299151" y="-1371600"/>
            <a:ext cx="9144000" cy="12954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 name="TextBox 1"/>
          <p:cNvSpPr txBox="1"/>
          <p:nvPr/>
        </p:nvSpPr>
        <p:spPr>
          <a:xfrm>
            <a:off x="0" y="1000841"/>
            <a:ext cx="9144000" cy="369332"/>
          </a:xfrm>
          <a:prstGeom prst="rect">
            <a:avLst/>
          </a:prstGeom>
          <a:noFill/>
        </p:spPr>
        <p:txBody>
          <a:bodyPr wrap="square" rtlCol="0">
            <a:spAutoFit/>
          </a:bodyPr>
          <a:lstStyle/>
          <a:p>
            <a:pPr algn="ctr"/>
            <a:r>
              <a:rPr lang="en-US" sz="1800" b="1" dirty="0" smtClean="0">
                <a:solidFill>
                  <a:schemeClr val="accent3"/>
                </a:solidFill>
                <a:latin typeface="+mj-lt"/>
              </a:rPr>
              <a:t>Owner’s Goals</a:t>
            </a:r>
            <a:endParaRPr lang="en-US" sz="1800" b="1" dirty="0">
              <a:solidFill>
                <a:schemeClr val="accent3"/>
              </a:solidFill>
              <a:latin typeface="+mj-lt"/>
            </a:endParaRPr>
          </a:p>
        </p:txBody>
      </p:sp>
      <p:sp>
        <p:nvSpPr>
          <p:cNvPr id="4" name="Rectangle 3"/>
          <p:cNvSpPr/>
          <p:nvPr/>
        </p:nvSpPr>
        <p:spPr>
          <a:xfrm>
            <a:off x="0" y="-38100"/>
            <a:ext cx="27432000" cy="723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p:cNvSpPr/>
          <p:nvPr/>
        </p:nvSpPr>
        <p:spPr>
          <a:xfrm>
            <a:off x="0" y="6515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accent3"/>
                </a:solidFill>
              </a:rPr>
              <a:t>Brian J. Nahas [Construction </a:t>
            </a:r>
            <a:r>
              <a:rPr lang="en-US" sz="1400" b="1" dirty="0" smtClean="0">
                <a:solidFill>
                  <a:schemeClr val="accent3"/>
                </a:solidFill>
              </a:rPr>
              <a:t>Management Option]</a:t>
            </a:r>
            <a:endParaRPr lang="en-US" sz="1400" b="1" dirty="0">
              <a:solidFill>
                <a:schemeClr val="accent3"/>
              </a:solidFill>
            </a:endParaRPr>
          </a:p>
        </p:txBody>
      </p:sp>
      <p:grpSp>
        <p:nvGrpSpPr>
          <p:cNvPr id="15" name="Group 14"/>
          <p:cNvGrpSpPr/>
          <p:nvPr/>
        </p:nvGrpSpPr>
        <p:grpSpPr>
          <a:xfrm rot="16200000">
            <a:off x="26516110" y="5815549"/>
            <a:ext cx="571500" cy="568520"/>
            <a:chOff x="8305800" y="685800"/>
            <a:chExt cx="762000" cy="758026"/>
          </a:xfrm>
        </p:grpSpPr>
        <p:sp>
          <p:nvSpPr>
            <p:cNvPr id="12" name="Rectangle 11"/>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304800" y="5814059"/>
            <a:ext cx="571500" cy="568520"/>
            <a:chOff x="8305800" y="685800"/>
            <a:chExt cx="762000" cy="758026"/>
          </a:xfrm>
        </p:grpSpPr>
        <p:sp>
          <p:nvSpPr>
            <p:cNvPr id="17" name="Rectangle 16"/>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p:cNvPicPr/>
          <p:nvPr/>
        </p:nvPicPr>
        <p:blipFill rotWithShape="1">
          <a:blip r:embed="rId3" cstate="print">
            <a:extLst>
              <a:ext uri="{BEBA8EAE-BF5A-486C-A8C5-ECC9F3942E4B}">
                <a14:imgProps xmlns:a14="http://schemas.microsoft.com/office/drawing/2010/main">
                  <a14:imgLayer r:embed="rId4">
                    <a14:imgEffect>
                      <a14:backgroundRemoval t="0" b="100000" l="0" r="100000">
                        <a14:backgroundMark x1="8074" y1="88456" x2="8074" y2="88456"/>
                        <a14:backgroundMark x1="27542" y1="90756" x2="27542" y2="90756"/>
                        <a14:backgroundMark x1="0" y1="77851" x2="17398" y2="86110"/>
                      </a14:backgroundRemoval>
                    </a14:imgEffect>
                  </a14:imgLayer>
                </a14:imgProps>
              </a:ext>
              <a:ext uri="{28A0092B-C50C-407E-A947-70E740481C1C}">
                <a14:useLocalDpi xmlns:a14="http://schemas.microsoft.com/office/drawing/2010/main"/>
              </a:ext>
            </a:extLst>
          </a:blip>
          <a:srcRect/>
          <a:stretch/>
        </p:blipFill>
        <p:spPr bwMode="auto">
          <a:xfrm>
            <a:off x="25069800" y="-2165"/>
            <a:ext cx="2362200" cy="114516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1" name="Rectangle 30"/>
          <p:cNvSpPr/>
          <p:nvPr/>
        </p:nvSpPr>
        <p:spPr>
          <a:xfrm>
            <a:off x="9147531" y="-76200"/>
            <a:ext cx="9144000" cy="76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8288000" y="9503"/>
            <a:ext cx="9144000" cy="338554"/>
          </a:xfrm>
          <a:prstGeom prst="rect">
            <a:avLst/>
          </a:prstGeom>
          <a:noFill/>
        </p:spPr>
        <p:txBody>
          <a:bodyPr wrap="square" rtlCol="0">
            <a:spAutoFit/>
          </a:bodyPr>
          <a:lstStyle/>
          <a:p>
            <a:pPr algn="ctr"/>
            <a:r>
              <a:rPr lang="en-US" sz="1600" b="1" dirty="0" smtClean="0">
                <a:solidFill>
                  <a:schemeClr val="accent3"/>
                </a:solidFill>
                <a:latin typeface="+mj-lt"/>
              </a:rPr>
              <a:t>New Regional Medical Center</a:t>
            </a:r>
          </a:p>
        </p:txBody>
      </p:sp>
      <p:sp>
        <p:nvSpPr>
          <p:cNvPr id="28" name="TextBox 27"/>
          <p:cNvSpPr txBox="1"/>
          <p:nvPr/>
        </p:nvSpPr>
        <p:spPr>
          <a:xfrm>
            <a:off x="18288000" y="316468"/>
            <a:ext cx="9144000" cy="307777"/>
          </a:xfrm>
          <a:prstGeom prst="rect">
            <a:avLst/>
          </a:prstGeom>
          <a:noFill/>
        </p:spPr>
        <p:txBody>
          <a:bodyPr wrap="square" rtlCol="0">
            <a:spAutoFit/>
          </a:bodyPr>
          <a:lstStyle/>
          <a:p>
            <a:pPr algn="ctr"/>
            <a:r>
              <a:rPr lang="en-US" sz="1400" b="1" dirty="0" smtClean="0">
                <a:solidFill>
                  <a:schemeClr val="accent3"/>
                </a:solidFill>
                <a:latin typeface="+mj-lt"/>
              </a:rPr>
              <a:t>East Norriton, PA</a:t>
            </a:r>
            <a:endParaRPr lang="en-US" sz="1400" b="1" dirty="0">
              <a:solidFill>
                <a:schemeClr val="accent3"/>
              </a:solidFill>
              <a:latin typeface="+mj-lt"/>
            </a:endParaRPr>
          </a:p>
        </p:txBody>
      </p:sp>
      <p:sp>
        <p:nvSpPr>
          <p:cNvPr id="9" name="TextBox 8"/>
          <p:cNvSpPr txBox="1"/>
          <p:nvPr/>
        </p:nvSpPr>
        <p:spPr>
          <a:xfrm>
            <a:off x="9139911" y="85695"/>
            <a:ext cx="9144000" cy="461665"/>
          </a:xfrm>
          <a:prstGeom prst="rect">
            <a:avLst/>
          </a:prstGeom>
          <a:noFill/>
        </p:spPr>
        <p:txBody>
          <a:bodyPr wrap="square" rtlCol="0">
            <a:spAutoFit/>
          </a:bodyPr>
          <a:lstStyle/>
          <a:p>
            <a:pPr algn="ctr"/>
            <a:r>
              <a:rPr lang="en-US" sz="2400" b="1" dirty="0" smtClean="0">
                <a:solidFill>
                  <a:schemeClr val="bg1"/>
                </a:solidFill>
                <a:latin typeface="+mj-lt"/>
              </a:rPr>
              <a:t>Project Background</a:t>
            </a:r>
          </a:p>
        </p:txBody>
      </p:sp>
      <p:sp>
        <p:nvSpPr>
          <p:cNvPr id="32" name="Rectangle 31"/>
          <p:cNvSpPr/>
          <p:nvPr/>
        </p:nvSpPr>
        <p:spPr>
          <a:xfrm>
            <a:off x="898602" y="3400797"/>
            <a:ext cx="7330998" cy="95995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dirty="0">
                <a:solidFill>
                  <a:schemeClr val="bg1"/>
                </a:solidFill>
              </a:rPr>
              <a:t>“From its soaring atrium to its advanced imaging services, the center's architectural elegance is matched by top tier patient care capabilities.” </a:t>
            </a:r>
            <a:r>
              <a:rPr lang="en-US" sz="1600" i="1" dirty="0">
                <a:solidFill>
                  <a:schemeClr val="bg1"/>
                </a:solidFill>
              </a:rPr>
              <a:t>Barry Freedman, President &amp; CEO</a:t>
            </a:r>
          </a:p>
        </p:txBody>
      </p:sp>
      <p:sp>
        <p:nvSpPr>
          <p:cNvPr id="37" name="TextBox 36"/>
          <p:cNvSpPr txBox="1"/>
          <p:nvPr/>
        </p:nvSpPr>
        <p:spPr>
          <a:xfrm>
            <a:off x="18293436" y="1000841"/>
            <a:ext cx="6091911" cy="369332"/>
          </a:xfrm>
          <a:prstGeom prst="rect">
            <a:avLst/>
          </a:prstGeom>
          <a:noFill/>
        </p:spPr>
        <p:txBody>
          <a:bodyPr wrap="square" rtlCol="0">
            <a:spAutoFit/>
          </a:bodyPr>
          <a:lstStyle/>
          <a:p>
            <a:pPr algn="ctr"/>
            <a:r>
              <a:rPr lang="en-US" sz="1800" b="1" dirty="0" smtClean="0">
                <a:solidFill>
                  <a:schemeClr val="accent3"/>
                </a:solidFill>
                <a:latin typeface="+mj-lt"/>
              </a:rPr>
              <a:t>Project Team Members</a:t>
            </a:r>
            <a:endParaRPr lang="en-US" sz="1800" b="1" dirty="0">
              <a:solidFill>
                <a:schemeClr val="accent3"/>
              </a:solidFill>
              <a:latin typeface="+mj-lt"/>
            </a:endParaRPr>
          </a:p>
        </p:txBody>
      </p:sp>
      <p:sp>
        <p:nvSpPr>
          <p:cNvPr id="38" name="TextBox 37"/>
          <p:cNvSpPr txBox="1"/>
          <p:nvPr/>
        </p:nvSpPr>
        <p:spPr>
          <a:xfrm>
            <a:off x="898602" y="1590976"/>
            <a:ext cx="7292898" cy="1200329"/>
          </a:xfrm>
          <a:prstGeom prst="rect">
            <a:avLst/>
          </a:prstGeom>
          <a:noFill/>
        </p:spPr>
        <p:txBody>
          <a:bodyPr wrap="square" rtlCol="0">
            <a:spAutoFit/>
          </a:bodyPr>
          <a:lstStyle/>
          <a:p>
            <a:pPr marL="285750" indent="-285750">
              <a:buFont typeface="Arial" pitchFamily="34" charset="0"/>
              <a:buChar char="•"/>
            </a:pPr>
            <a:r>
              <a:rPr lang="en-US" sz="1800" dirty="0">
                <a:solidFill>
                  <a:schemeClr val="accent3"/>
                </a:solidFill>
                <a:latin typeface="+mj-lt"/>
              </a:rPr>
              <a:t>s</a:t>
            </a:r>
            <a:r>
              <a:rPr lang="en-US" sz="1800" dirty="0" smtClean="0">
                <a:solidFill>
                  <a:schemeClr val="accent3"/>
                </a:solidFill>
                <a:latin typeface="+mj-lt"/>
              </a:rPr>
              <a:t>ervice to the community</a:t>
            </a:r>
          </a:p>
          <a:p>
            <a:pPr marL="285750" indent="-285750">
              <a:buFont typeface="Arial" pitchFamily="34" charset="0"/>
              <a:buChar char="•"/>
            </a:pPr>
            <a:r>
              <a:rPr lang="en-US" sz="1800" dirty="0" smtClean="0">
                <a:solidFill>
                  <a:schemeClr val="accent3"/>
                </a:solidFill>
                <a:latin typeface="+mj-lt"/>
              </a:rPr>
              <a:t>hosting excellence in clinical care</a:t>
            </a:r>
          </a:p>
          <a:p>
            <a:pPr marL="285750" indent="-285750">
              <a:buFont typeface="Arial" pitchFamily="34" charset="0"/>
              <a:buChar char="•"/>
            </a:pPr>
            <a:r>
              <a:rPr lang="en-US" sz="1800" dirty="0" smtClean="0">
                <a:solidFill>
                  <a:schemeClr val="accent3"/>
                </a:solidFill>
                <a:latin typeface="+mj-lt"/>
              </a:rPr>
              <a:t>fulfill the void in healthcare in Montgomery County</a:t>
            </a:r>
            <a:endParaRPr lang="en-US" sz="1800" dirty="0">
              <a:solidFill>
                <a:schemeClr val="accent3"/>
              </a:solidFill>
            </a:endParaRPr>
          </a:p>
          <a:p>
            <a:pPr marL="285750" indent="-285750">
              <a:buFont typeface="Arial" pitchFamily="34" charset="0"/>
              <a:buChar char="•"/>
            </a:pPr>
            <a:endParaRPr lang="en-US" sz="1800" dirty="0">
              <a:solidFill>
                <a:schemeClr val="accent3"/>
              </a:solidFill>
              <a:latin typeface="+mj-lt"/>
            </a:endParaRPr>
          </a:p>
        </p:txBody>
      </p:sp>
      <p:sp>
        <p:nvSpPr>
          <p:cNvPr id="40" name="TextBox 39"/>
          <p:cNvSpPr txBox="1"/>
          <p:nvPr/>
        </p:nvSpPr>
        <p:spPr>
          <a:xfrm>
            <a:off x="9152501" y="1000841"/>
            <a:ext cx="9144000" cy="369332"/>
          </a:xfrm>
          <a:prstGeom prst="rect">
            <a:avLst/>
          </a:prstGeom>
          <a:noFill/>
        </p:spPr>
        <p:txBody>
          <a:bodyPr wrap="square" rtlCol="0">
            <a:spAutoFit/>
          </a:bodyPr>
          <a:lstStyle/>
          <a:p>
            <a:pPr algn="ctr"/>
            <a:r>
              <a:rPr lang="en-US" sz="1800" b="1" dirty="0" smtClean="0">
                <a:solidFill>
                  <a:schemeClr val="accent3"/>
                </a:solidFill>
                <a:latin typeface="+mj-lt"/>
              </a:rPr>
              <a:t>Location</a:t>
            </a:r>
            <a:endParaRPr lang="en-US" sz="1800" b="1" dirty="0">
              <a:solidFill>
                <a:schemeClr val="accent3"/>
              </a:solidFill>
              <a:latin typeface="+mj-lt"/>
            </a:endParaRPr>
          </a:p>
        </p:txBody>
      </p:sp>
      <p:sp>
        <p:nvSpPr>
          <p:cNvPr id="44" name="TextBox 43"/>
          <p:cNvSpPr txBox="1"/>
          <p:nvPr/>
        </p:nvSpPr>
        <p:spPr>
          <a:xfrm>
            <a:off x="10051103" y="1590976"/>
            <a:ext cx="7292898" cy="1754326"/>
          </a:xfrm>
          <a:prstGeom prst="rect">
            <a:avLst/>
          </a:prstGeom>
          <a:noFill/>
        </p:spPr>
        <p:txBody>
          <a:bodyPr wrap="square" rtlCol="0">
            <a:spAutoFit/>
          </a:bodyPr>
          <a:lstStyle/>
          <a:p>
            <a:pPr marL="285750" indent="-285750">
              <a:buFont typeface="Arial" pitchFamily="34" charset="0"/>
              <a:buChar char="•"/>
            </a:pPr>
            <a:r>
              <a:rPr lang="en-US" sz="1800" dirty="0" smtClean="0">
                <a:solidFill>
                  <a:schemeClr val="accent3"/>
                </a:solidFill>
                <a:latin typeface="+mj-lt"/>
              </a:rPr>
              <a:t>East Norriton, PA</a:t>
            </a:r>
          </a:p>
          <a:p>
            <a:pPr marL="285750" indent="-285750">
              <a:buFont typeface="Arial" pitchFamily="34" charset="0"/>
              <a:buChar char="•"/>
            </a:pPr>
            <a:r>
              <a:rPr lang="en-US" sz="1800" dirty="0" smtClean="0">
                <a:solidFill>
                  <a:schemeClr val="accent3"/>
                </a:solidFill>
                <a:latin typeface="+mj-lt"/>
              </a:rPr>
              <a:t>84-acre former golf course</a:t>
            </a:r>
          </a:p>
          <a:p>
            <a:pPr marL="285750" indent="-285750">
              <a:buFont typeface="Arial" pitchFamily="34" charset="0"/>
              <a:buChar char="•"/>
            </a:pPr>
            <a:r>
              <a:rPr lang="en-US" sz="1800" dirty="0">
                <a:solidFill>
                  <a:schemeClr val="accent3"/>
                </a:solidFill>
                <a:latin typeface="+mj-lt"/>
              </a:rPr>
              <a:t>a</a:t>
            </a:r>
            <a:r>
              <a:rPr lang="en-US" sz="1800" dirty="0" smtClean="0">
                <a:solidFill>
                  <a:schemeClr val="accent3"/>
                </a:solidFill>
                <a:latin typeface="+mj-lt"/>
              </a:rPr>
              <a:t>ccess to major highways and state roads</a:t>
            </a:r>
          </a:p>
          <a:p>
            <a:pPr marL="285750" indent="-285750">
              <a:buFont typeface="Arial" pitchFamily="34" charset="0"/>
              <a:buChar char="•"/>
            </a:pPr>
            <a:endParaRPr lang="en-US" sz="1800" dirty="0">
              <a:solidFill>
                <a:schemeClr val="accent3"/>
              </a:solidFill>
              <a:latin typeface="+mj-lt"/>
            </a:endParaRPr>
          </a:p>
          <a:p>
            <a:pPr marL="285750" indent="-285750">
              <a:buFont typeface="Arial" pitchFamily="34" charset="0"/>
              <a:buChar char="•"/>
            </a:pPr>
            <a:r>
              <a:rPr lang="en-US" sz="1800" dirty="0" smtClean="0">
                <a:solidFill>
                  <a:schemeClr val="accent3"/>
                </a:solidFill>
                <a:latin typeface="+mj-lt"/>
              </a:rPr>
              <a:t>Norristown Farm Park</a:t>
            </a:r>
          </a:p>
          <a:p>
            <a:pPr marL="285750" indent="-285750">
              <a:buFont typeface="Arial" pitchFamily="34" charset="0"/>
              <a:buChar char="•"/>
            </a:pPr>
            <a:r>
              <a:rPr lang="en-US" sz="1800" dirty="0" smtClean="0">
                <a:solidFill>
                  <a:schemeClr val="accent3"/>
                </a:solidFill>
                <a:latin typeface="+mj-lt"/>
              </a:rPr>
              <a:t>Goal to preserve 1/3 of the campus as green space</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13882348" y="3890009"/>
            <a:ext cx="3274772" cy="23145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F:\AE Senior Thesis\Fall Semester\Reference Documents\Images\Maps\BirdsEye Map.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533972" y="3909059"/>
            <a:ext cx="4029628" cy="22954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20198438" y="1594964"/>
            <a:ext cx="2438400" cy="2519836"/>
            <a:chOff x="4953000" y="1370173"/>
            <a:chExt cx="2438400" cy="2519836"/>
          </a:xfrm>
        </p:grpSpPr>
        <p:sp>
          <p:nvSpPr>
            <p:cNvPr id="24" name="Rectangle 23"/>
            <p:cNvSpPr/>
            <p:nvPr/>
          </p:nvSpPr>
          <p:spPr>
            <a:xfrm>
              <a:off x="4953000" y="1370173"/>
              <a:ext cx="2438400" cy="2519836"/>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5" descr="F:\AE Senior Thesis\Fall Semester\Reference Documents\Images\Logos\Gilbane Building Company.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077493" y="2280764"/>
              <a:ext cx="2161507" cy="84822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F:\AE Senior Thesis\Fall Semester\Reference Documents\Images\Logos\Perkins_Will.pn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7921" t="1" r="14911" b="4588"/>
            <a:stretch/>
          </p:blipFill>
          <p:spPr bwMode="auto">
            <a:xfrm>
              <a:off x="5077493" y="3336237"/>
              <a:ext cx="2161507" cy="3975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AE Senior Thesis\FINAL REPORT\998 - Background Research\EHN.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090116" y="1457576"/>
              <a:ext cx="2148884" cy="63613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Line Callout 2 19"/>
          <p:cNvSpPr/>
          <p:nvPr/>
        </p:nvSpPr>
        <p:spPr>
          <a:xfrm>
            <a:off x="15392400" y="3634741"/>
            <a:ext cx="914400" cy="480059"/>
          </a:xfrm>
          <a:prstGeom prst="borderCallout2">
            <a:avLst>
              <a:gd name="adj1" fmla="val 18750"/>
              <a:gd name="adj2" fmla="val -8333"/>
              <a:gd name="adj3" fmla="val 18750"/>
              <a:gd name="adj4" fmla="val -16667"/>
              <a:gd name="adj5" fmla="val 77904"/>
              <a:gd name="adj6" fmla="val -7228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smtClean="0"/>
              <a:t>Hospital Campus</a:t>
            </a:r>
            <a:endParaRPr lang="en-US" sz="1200" dirty="0"/>
          </a:p>
        </p:txBody>
      </p:sp>
      <p:sp>
        <p:nvSpPr>
          <p:cNvPr id="41" name="Line Callout 2 40"/>
          <p:cNvSpPr/>
          <p:nvPr/>
        </p:nvSpPr>
        <p:spPr>
          <a:xfrm>
            <a:off x="16649700" y="5056801"/>
            <a:ext cx="1292420" cy="480059"/>
          </a:xfrm>
          <a:prstGeom prst="borderCallout2">
            <a:avLst>
              <a:gd name="adj1" fmla="val 18750"/>
              <a:gd name="adj2" fmla="val -8333"/>
              <a:gd name="adj3" fmla="val 18750"/>
              <a:gd name="adj4" fmla="val -16667"/>
              <a:gd name="adj5" fmla="val 105682"/>
              <a:gd name="adj6" fmla="val -5293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smtClean="0"/>
              <a:t>Center City Philadelphia</a:t>
            </a:r>
            <a:endParaRPr lang="en-US" sz="1200" dirty="0"/>
          </a:p>
        </p:txBody>
      </p:sp>
    </p:spTree>
    <p:extLst>
      <p:ext uri="{BB962C8B-B14F-4D97-AF65-F5344CB8AC3E}">
        <p14:creationId xmlns:p14="http://schemas.microsoft.com/office/powerpoint/2010/main" val="41465429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24198378" y="647700"/>
            <a:ext cx="3254298" cy="6210300"/>
            <a:chOff x="24198378" y="647700"/>
            <a:chExt cx="3254298" cy="6210300"/>
          </a:xfrm>
        </p:grpSpPr>
        <p:sp>
          <p:nvSpPr>
            <p:cNvPr id="46" name="Rectangle 45"/>
            <p:cNvSpPr/>
            <p:nvPr/>
          </p:nvSpPr>
          <p:spPr>
            <a:xfrm>
              <a:off x="24198378" y="647700"/>
              <a:ext cx="3254298" cy="6210300"/>
            </a:xfrm>
            <a:prstGeom prst="rect">
              <a:avLst/>
            </a:prstGeom>
            <a:gradFill>
              <a:gsLst>
                <a:gs pos="22000">
                  <a:schemeClr val="bg1">
                    <a:alpha val="70000"/>
                    <a:lumMod val="93000"/>
                  </a:schemeClr>
                </a:gs>
                <a:gs pos="100000">
                  <a:schemeClr val="bg1">
                    <a:lumMod val="75000"/>
                    <a:alpha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24231600" y="1464324"/>
              <a:ext cx="2720898" cy="307777"/>
            </a:xfrm>
            <a:prstGeom prst="rect">
              <a:avLst/>
            </a:prstGeom>
            <a:noFill/>
          </p:spPr>
          <p:txBody>
            <a:bodyPr wrap="square" rtlCol="0">
              <a:spAutoFit/>
            </a:bodyPr>
            <a:lstStyle/>
            <a:p>
              <a:pPr algn="ctr"/>
              <a:r>
                <a:rPr lang="en-US" sz="1400" b="1" u="sng" dirty="0" smtClean="0">
                  <a:solidFill>
                    <a:schemeClr val="accent3"/>
                  </a:solidFill>
                  <a:latin typeface="+mj-lt"/>
                </a:rPr>
                <a:t>Presentation Outline</a:t>
              </a:r>
              <a:endParaRPr lang="en-US" sz="1400" b="1" u="sng" dirty="0">
                <a:solidFill>
                  <a:schemeClr val="accent3"/>
                </a:solidFill>
                <a:latin typeface="+mj-lt"/>
              </a:endParaRPr>
            </a:p>
          </p:txBody>
        </p:sp>
        <p:sp>
          <p:nvSpPr>
            <p:cNvPr id="48" name="TextBox 47"/>
            <p:cNvSpPr txBox="1"/>
            <p:nvPr/>
          </p:nvSpPr>
          <p:spPr>
            <a:xfrm>
              <a:off x="24384000" y="1820499"/>
              <a:ext cx="2895600" cy="3647152"/>
            </a:xfrm>
            <a:prstGeom prst="rect">
              <a:avLst/>
            </a:prstGeom>
            <a:noFill/>
          </p:spPr>
          <p:txBody>
            <a:bodyPr wrap="square" rtlCol="0">
              <a:spAutoFit/>
            </a:bodyPr>
            <a:lstStyle/>
            <a:p>
              <a:pPr marL="285750" indent="-285750">
                <a:buFont typeface="+mj-lt"/>
                <a:buAutoNum type="romanUcPeriod"/>
              </a:pPr>
              <a:r>
                <a:rPr lang="en-US" sz="1100" b="1" dirty="0" smtClean="0">
                  <a:solidFill>
                    <a:schemeClr val="accent3"/>
                  </a:solidFill>
                  <a:latin typeface="+mj-lt"/>
                </a:rPr>
                <a:t>Project Background</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VDC Implementation</a:t>
              </a:r>
            </a:p>
            <a:p>
              <a:pPr marL="742950" lvl="1" indent="-285750">
                <a:buFont typeface="+mj-lt"/>
                <a:buAutoNum type="romanUcPeriod"/>
              </a:pPr>
              <a:r>
                <a:rPr lang="en-US" sz="1100" b="1" dirty="0" smtClean="0">
                  <a:solidFill>
                    <a:schemeClr val="tx1">
                      <a:lumMod val="50000"/>
                      <a:lumOff val="50000"/>
                    </a:schemeClr>
                  </a:solidFill>
                  <a:latin typeface="+mj-lt"/>
                </a:rPr>
                <a:t>Design</a:t>
              </a:r>
            </a:p>
            <a:p>
              <a:pPr marL="1200150" lvl="2" indent="-285750">
                <a:buFont typeface="+mj-lt"/>
                <a:buAutoNum type="romanUcPeriod"/>
              </a:pPr>
              <a:r>
                <a:rPr lang="en-US" sz="1100" b="1" dirty="0" smtClean="0">
                  <a:solidFill>
                    <a:schemeClr val="tx1">
                      <a:lumMod val="50000"/>
                      <a:lumOff val="50000"/>
                    </a:schemeClr>
                  </a:solidFill>
                  <a:latin typeface="+mj-lt"/>
                </a:rPr>
                <a:t>Atrium Curtain Wall</a:t>
              </a:r>
            </a:p>
            <a:p>
              <a:pPr marL="1200150" lvl="2" indent="-285750">
                <a:buFont typeface="+mj-lt"/>
                <a:buAutoNum type="romanUcPeriod"/>
              </a:pPr>
              <a:r>
                <a:rPr lang="en-US" sz="1100" b="1" dirty="0" smtClean="0">
                  <a:solidFill>
                    <a:schemeClr val="tx1">
                      <a:lumMod val="50000"/>
                      <a:lumOff val="50000"/>
                    </a:schemeClr>
                  </a:solidFill>
                  <a:latin typeface="+mj-lt"/>
                </a:rPr>
                <a:t>Pour Strip System</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Preconstruction</a:t>
              </a:r>
            </a:p>
            <a:p>
              <a:pPr marL="1200150" lvl="2" indent="-285750">
                <a:buFont typeface="+mj-lt"/>
                <a:buAutoNum type="romanUcPeriod"/>
              </a:pPr>
              <a:r>
                <a:rPr lang="en-US" sz="1100" b="1" dirty="0" smtClean="0">
                  <a:solidFill>
                    <a:schemeClr val="tx1">
                      <a:lumMod val="50000"/>
                      <a:lumOff val="50000"/>
                    </a:schemeClr>
                  </a:solidFill>
                  <a:latin typeface="+mj-lt"/>
                </a:rPr>
                <a:t>3D QTO &amp; Estimating</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Construction</a:t>
              </a:r>
            </a:p>
            <a:p>
              <a:pPr marL="1200150" lvl="2" indent="-285750">
                <a:buFont typeface="+mj-lt"/>
                <a:buAutoNum type="romanUcPeriod"/>
              </a:pPr>
              <a:r>
                <a:rPr lang="en-US" sz="1100" b="1" dirty="0" smtClean="0">
                  <a:solidFill>
                    <a:schemeClr val="tx1">
                      <a:lumMod val="50000"/>
                      <a:lumOff val="50000"/>
                    </a:schemeClr>
                  </a:solidFill>
                  <a:latin typeface="+mj-lt"/>
                </a:rPr>
                <a:t>Steel Trending</a:t>
              </a:r>
            </a:p>
            <a:p>
              <a:pPr marL="1200150" lvl="2" indent="-285750">
                <a:buFont typeface="+mj-lt"/>
                <a:buAutoNum type="romanUcPeriod"/>
              </a:pPr>
              <a:r>
                <a:rPr lang="en-US" sz="1100" b="1" dirty="0" smtClean="0">
                  <a:solidFill>
                    <a:schemeClr val="tx1">
                      <a:lumMod val="50000"/>
                      <a:lumOff val="50000"/>
                    </a:schemeClr>
                  </a:solidFill>
                  <a:latin typeface="+mj-lt"/>
                </a:rPr>
                <a:t>Crane Logistics</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Turnover</a:t>
              </a:r>
            </a:p>
            <a:p>
              <a:pPr marL="1200150" lvl="2" indent="-285750">
                <a:buFont typeface="+mj-lt"/>
                <a:buAutoNum type="romanUcPeriod"/>
              </a:pPr>
              <a:r>
                <a:rPr lang="en-US" sz="1100" b="1" dirty="0" smtClean="0">
                  <a:solidFill>
                    <a:schemeClr val="tx1">
                      <a:lumMod val="50000"/>
                      <a:lumOff val="50000"/>
                    </a:schemeClr>
                  </a:solidFill>
                  <a:latin typeface="+mj-lt"/>
                </a:rPr>
                <a:t>FM Documentation</a:t>
              </a:r>
            </a:p>
            <a:p>
              <a:pPr marL="1200150" lvl="2" indent="-285750">
                <a:buFont typeface="+mj-lt"/>
                <a:buAutoNum type="romanUcPeriod"/>
              </a:pPr>
              <a:r>
                <a:rPr lang="en-US" sz="1100" b="1" dirty="0" smtClean="0">
                  <a:solidFill>
                    <a:schemeClr val="tx1">
                      <a:lumMod val="50000"/>
                      <a:lumOff val="50000"/>
                    </a:schemeClr>
                  </a:solidFill>
                  <a:latin typeface="+mj-lt"/>
                </a:rPr>
                <a:t>FM Interact</a:t>
              </a:r>
            </a:p>
            <a:p>
              <a:pPr marL="285750" indent="-285750">
                <a:buFont typeface="+mj-lt"/>
                <a:buAutoNum type="romanUcPeriod"/>
              </a:pPr>
              <a:endParaRPr lang="en-US" sz="1100" b="1" dirty="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Recommendations</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Acknowledgements</a:t>
              </a:r>
            </a:p>
          </p:txBody>
        </p:sp>
      </p:grpSp>
      <p:sp>
        <p:nvSpPr>
          <p:cNvPr id="5" name="Rectangle 4"/>
          <p:cNvSpPr/>
          <p:nvPr/>
        </p:nvSpPr>
        <p:spPr>
          <a:xfrm>
            <a:off x="9166302" y="-1371600"/>
            <a:ext cx="9144000" cy="12954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22302" y="-1371600"/>
            <a:ext cx="9144000" cy="12954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8" name="Rectangle 7"/>
          <p:cNvSpPr/>
          <p:nvPr/>
        </p:nvSpPr>
        <p:spPr>
          <a:xfrm>
            <a:off x="18299151" y="-1371600"/>
            <a:ext cx="9144000" cy="12954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 name="TextBox 1"/>
          <p:cNvSpPr txBox="1"/>
          <p:nvPr/>
        </p:nvSpPr>
        <p:spPr>
          <a:xfrm>
            <a:off x="3531" y="1000841"/>
            <a:ext cx="9144000" cy="369332"/>
          </a:xfrm>
          <a:prstGeom prst="rect">
            <a:avLst/>
          </a:prstGeom>
          <a:noFill/>
        </p:spPr>
        <p:txBody>
          <a:bodyPr wrap="square" rtlCol="0">
            <a:spAutoFit/>
          </a:bodyPr>
          <a:lstStyle/>
          <a:p>
            <a:pPr algn="ctr"/>
            <a:r>
              <a:rPr lang="en-US" sz="1800" b="1" dirty="0" smtClean="0">
                <a:solidFill>
                  <a:schemeClr val="accent3"/>
                </a:solidFill>
                <a:latin typeface="+mj-lt"/>
              </a:rPr>
              <a:t>Building Program</a:t>
            </a:r>
            <a:endParaRPr lang="en-US" sz="1800" b="1" dirty="0">
              <a:solidFill>
                <a:schemeClr val="accent3"/>
              </a:solidFill>
              <a:latin typeface="+mj-lt"/>
            </a:endParaRPr>
          </a:p>
        </p:txBody>
      </p:sp>
      <p:sp>
        <p:nvSpPr>
          <p:cNvPr id="4" name="Rectangle 3"/>
          <p:cNvSpPr/>
          <p:nvPr/>
        </p:nvSpPr>
        <p:spPr>
          <a:xfrm>
            <a:off x="0" y="-38100"/>
            <a:ext cx="27432000" cy="723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p:cNvSpPr/>
          <p:nvPr/>
        </p:nvSpPr>
        <p:spPr>
          <a:xfrm>
            <a:off x="0" y="6515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accent3"/>
                </a:solidFill>
              </a:rPr>
              <a:t>Brian J. Nahas [Construction </a:t>
            </a:r>
            <a:r>
              <a:rPr lang="en-US" sz="1400" b="1" dirty="0" smtClean="0">
                <a:solidFill>
                  <a:schemeClr val="accent3"/>
                </a:solidFill>
              </a:rPr>
              <a:t>Management Option]</a:t>
            </a:r>
            <a:endParaRPr lang="en-US" sz="1400" b="1" dirty="0">
              <a:solidFill>
                <a:schemeClr val="accent3"/>
              </a:solidFill>
            </a:endParaRPr>
          </a:p>
        </p:txBody>
      </p:sp>
      <p:grpSp>
        <p:nvGrpSpPr>
          <p:cNvPr id="15" name="Group 14"/>
          <p:cNvGrpSpPr/>
          <p:nvPr/>
        </p:nvGrpSpPr>
        <p:grpSpPr>
          <a:xfrm rot="16200000">
            <a:off x="26516110" y="5815549"/>
            <a:ext cx="571500" cy="568520"/>
            <a:chOff x="8305800" y="685800"/>
            <a:chExt cx="762000" cy="758026"/>
          </a:xfrm>
        </p:grpSpPr>
        <p:sp>
          <p:nvSpPr>
            <p:cNvPr id="12" name="Rectangle 11"/>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304800" y="5814059"/>
            <a:ext cx="571500" cy="568520"/>
            <a:chOff x="8305800" y="685800"/>
            <a:chExt cx="762000" cy="758026"/>
          </a:xfrm>
        </p:grpSpPr>
        <p:sp>
          <p:nvSpPr>
            <p:cNvPr id="17" name="Rectangle 16"/>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p:cNvPicPr/>
          <p:nvPr/>
        </p:nvPicPr>
        <p:blipFill rotWithShape="1">
          <a:blip r:embed="rId3" cstate="print">
            <a:extLst>
              <a:ext uri="{BEBA8EAE-BF5A-486C-A8C5-ECC9F3942E4B}">
                <a14:imgProps xmlns:a14="http://schemas.microsoft.com/office/drawing/2010/main">
                  <a14:imgLayer r:embed="rId4">
                    <a14:imgEffect>
                      <a14:backgroundRemoval t="0" b="100000" l="0" r="100000">
                        <a14:backgroundMark x1="8074" y1="88456" x2="8074" y2="88456"/>
                        <a14:backgroundMark x1="27542" y1="90756" x2="27542" y2="90756"/>
                        <a14:backgroundMark x1="0" y1="77851" x2="17398" y2="86110"/>
                      </a14:backgroundRemoval>
                    </a14:imgEffect>
                  </a14:imgLayer>
                </a14:imgProps>
              </a:ext>
              <a:ext uri="{28A0092B-C50C-407E-A947-70E740481C1C}">
                <a14:useLocalDpi xmlns:a14="http://schemas.microsoft.com/office/drawing/2010/main"/>
              </a:ext>
            </a:extLst>
          </a:blip>
          <a:srcRect/>
          <a:stretch/>
        </p:blipFill>
        <p:spPr bwMode="auto">
          <a:xfrm>
            <a:off x="25069800" y="-2165"/>
            <a:ext cx="2362200" cy="114516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1" name="Rectangle 30"/>
          <p:cNvSpPr/>
          <p:nvPr/>
        </p:nvSpPr>
        <p:spPr>
          <a:xfrm>
            <a:off x="9147531" y="-76200"/>
            <a:ext cx="9144000" cy="76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8288000" y="9503"/>
            <a:ext cx="9144000" cy="338554"/>
          </a:xfrm>
          <a:prstGeom prst="rect">
            <a:avLst/>
          </a:prstGeom>
          <a:noFill/>
        </p:spPr>
        <p:txBody>
          <a:bodyPr wrap="square" rtlCol="0">
            <a:spAutoFit/>
          </a:bodyPr>
          <a:lstStyle/>
          <a:p>
            <a:pPr algn="ctr"/>
            <a:r>
              <a:rPr lang="en-US" sz="1600" b="1" dirty="0" smtClean="0">
                <a:solidFill>
                  <a:schemeClr val="accent3"/>
                </a:solidFill>
                <a:latin typeface="+mj-lt"/>
              </a:rPr>
              <a:t>New Regional Medical Center</a:t>
            </a:r>
          </a:p>
        </p:txBody>
      </p:sp>
      <p:sp>
        <p:nvSpPr>
          <p:cNvPr id="28" name="TextBox 27"/>
          <p:cNvSpPr txBox="1"/>
          <p:nvPr/>
        </p:nvSpPr>
        <p:spPr>
          <a:xfrm>
            <a:off x="18288000" y="316468"/>
            <a:ext cx="9144000" cy="307777"/>
          </a:xfrm>
          <a:prstGeom prst="rect">
            <a:avLst/>
          </a:prstGeom>
          <a:noFill/>
        </p:spPr>
        <p:txBody>
          <a:bodyPr wrap="square" rtlCol="0">
            <a:spAutoFit/>
          </a:bodyPr>
          <a:lstStyle/>
          <a:p>
            <a:pPr algn="ctr"/>
            <a:r>
              <a:rPr lang="en-US" sz="1400" b="1" dirty="0" smtClean="0">
                <a:solidFill>
                  <a:schemeClr val="accent3"/>
                </a:solidFill>
                <a:latin typeface="+mj-lt"/>
              </a:rPr>
              <a:t>East Norriton, PA</a:t>
            </a:r>
            <a:endParaRPr lang="en-US" sz="1400" b="1" dirty="0">
              <a:solidFill>
                <a:schemeClr val="accent3"/>
              </a:solidFill>
              <a:latin typeface="+mj-lt"/>
            </a:endParaRPr>
          </a:p>
        </p:txBody>
      </p:sp>
      <p:sp>
        <p:nvSpPr>
          <p:cNvPr id="9" name="TextBox 8"/>
          <p:cNvSpPr txBox="1"/>
          <p:nvPr/>
        </p:nvSpPr>
        <p:spPr>
          <a:xfrm>
            <a:off x="9139911" y="85695"/>
            <a:ext cx="9144000" cy="461665"/>
          </a:xfrm>
          <a:prstGeom prst="rect">
            <a:avLst/>
          </a:prstGeom>
          <a:noFill/>
        </p:spPr>
        <p:txBody>
          <a:bodyPr wrap="square" rtlCol="0">
            <a:spAutoFit/>
          </a:bodyPr>
          <a:lstStyle/>
          <a:p>
            <a:pPr algn="ctr"/>
            <a:r>
              <a:rPr lang="en-US" sz="2400" b="1" dirty="0" smtClean="0">
                <a:solidFill>
                  <a:schemeClr val="bg1"/>
                </a:solidFill>
                <a:latin typeface="+mj-lt"/>
              </a:rPr>
              <a:t>Project Background</a:t>
            </a:r>
          </a:p>
        </p:txBody>
      </p:sp>
      <p:sp>
        <p:nvSpPr>
          <p:cNvPr id="38" name="TextBox 37"/>
          <p:cNvSpPr txBox="1"/>
          <p:nvPr/>
        </p:nvSpPr>
        <p:spPr>
          <a:xfrm>
            <a:off x="902133" y="1590976"/>
            <a:ext cx="7292898" cy="2031325"/>
          </a:xfrm>
          <a:prstGeom prst="rect">
            <a:avLst/>
          </a:prstGeom>
          <a:noFill/>
        </p:spPr>
        <p:txBody>
          <a:bodyPr wrap="square" numCol="2" rtlCol="0">
            <a:spAutoFit/>
          </a:bodyPr>
          <a:lstStyle/>
          <a:p>
            <a:pPr marL="285750" indent="-285750">
              <a:buFont typeface="Arial" pitchFamily="34" charset="0"/>
              <a:buChar char="•"/>
            </a:pPr>
            <a:r>
              <a:rPr lang="en-US" sz="1800" dirty="0" smtClean="0">
                <a:solidFill>
                  <a:schemeClr val="accent3"/>
                </a:solidFill>
                <a:latin typeface="+mj-lt"/>
              </a:rPr>
              <a:t>146 beds</a:t>
            </a:r>
          </a:p>
          <a:p>
            <a:pPr marL="742950" lvl="1" indent="-285750">
              <a:buFont typeface="Arial" pitchFamily="34" charset="0"/>
              <a:buChar char="•"/>
            </a:pPr>
            <a:r>
              <a:rPr lang="en-US" sz="1800" dirty="0" smtClean="0">
                <a:solidFill>
                  <a:schemeClr val="accent3"/>
                </a:solidFill>
                <a:latin typeface="+mj-lt"/>
              </a:rPr>
              <a:t>medical/surgical</a:t>
            </a:r>
          </a:p>
          <a:p>
            <a:pPr marL="742950" lvl="1" indent="-285750">
              <a:buFont typeface="Arial" pitchFamily="34" charset="0"/>
              <a:buChar char="•"/>
            </a:pPr>
            <a:r>
              <a:rPr lang="en-US" sz="1800" dirty="0" smtClean="0">
                <a:solidFill>
                  <a:schemeClr val="accent3"/>
                </a:solidFill>
                <a:latin typeface="+mj-lt"/>
              </a:rPr>
              <a:t>intensive care</a:t>
            </a:r>
          </a:p>
          <a:p>
            <a:pPr marL="742950" lvl="1" indent="-285750">
              <a:buFont typeface="Arial" pitchFamily="34" charset="0"/>
              <a:buChar char="•"/>
            </a:pPr>
            <a:r>
              <a:rPr lang="en-US" sz="1800" dirty="0" smtClean="0">
                <a:solidFill>
                  <a:schemeClr val="accent3"/>
                </a:solidFill>
                <a:latin typeface="+mj-lt"/>
              </a:rPr>
              <a:t>neo-natal</a:t>
            </a:r>
          </a:p>
          <a:p>
            <a:pPr marL="742950" lvl="1" indent="-285750">
              <a:buFont typeface="Arial" pitchFamily="34" charset="0"/>
              <a:buChar char="•"/>
            </a:pPr>
            <a:endParaRPr lang="en-US" sz="1800" dirty="0">
              <a:solidFill>
                <a:schemeClr val="accent3"/>
              </a:solidFill>
              <a:latin typeface="+mj-lt"/>
            </a:endParaRPr>
          </a:p>
          <a:p>
            <a:pPr marL="742950" lvl="1" indent="-285750">
              <a:buFont typeface="Arial" pitchFamily="34" charset="0"/>
              <a:buChar char="•"/>
            </a:pPr>
            <a:endParaRPr lang="en-US" sz="1800" dirty="0" smtClean="0">
              <a:solidFill>
                <a:schemeClr val="accent3"/>
              </a:solidFill>
              <a:latin typeface="+mj-lt"/>
            </a:endParaRPr>
          </a:p>
          <a:p>
            <a:pPr marL="742950" lvl="1" indent="-285750">
              <a:buFont typeface="Arial" pitchFamily="34" charset="0"/>
              <a:buChar char="•"/>
            </a:pPr>
            <a:endParaRPr lang="en-US" sz="1800" dirty="0" smtClean="0">
              <a:solidFill>
                <a:schemeClr val="accent3"/>
              </a:solidFill>
              <a:latin typeface="+mj-lt"/>
            </a:endParaRPr>
          </a:p>
          <a:p>
            <a:pPr marL="285750" indent="-285750">
              <a:buFont typeface="Arial" pitchFamily="34" charset="0"/>
              <a:buChar char="•"/>
            </a:pPr>
            <a:r>
              <a:rPr lang="en-US" sz="1800" dirty="0">
                <a:solidFill>
                  <a:schemeClr val="accent3"/>
                </a:solidFill>
                <a:latin typeface="+mj-lt"/>
              </a:rPr>
              <a:t>e</a:t>
            </a:r>
            <a:r>
              <a:rPr lang="en-US" sz="1800" dirty="0" smtClean="0">
                <a:solidFill>
                  <a:schemeClr val="accent3"/>
                </a:solidFill>
                <a:latin typeface="+mj-lt"/>
              </a:rPr>
              <a:t>mergency care</a:t>
            </a:r>
          </a:p>
          <a:p>
            <a:pPr marL="285750" indent="-285750">
              <a:buFont typeface="Arial" pitchFamily="34" charset="0"/>
              <a:buChar char="•"/>
            </a:pPr>
            <a:r>
              <a:rPr lang="en-US" sz="1800" dirty="0" smtClean="0">
                <a:solidFill>
                  <a:schemeClr val="accent3"/>
                </a:solidFill>
                <a:latin typeface="+mj-lt"/>
              </a:rPr>
              <a:t>trauma </a:t>
            </a:r>
            <a:r>
              <a:rPr lang="en-US" sz="1800" dirty="0">
                <a:solidFill>
                  <a:schemeClr val="accent3"/>
                </a:solidFill>
                <a:latin typeface="+mj-lt"/>
              </a:rPr>
              <a:t>c</a:t>
            </a:r>
            <a:r>
              <a:rPr lang="en-US" sz="1800" dirty="0" smtClean="0">
                <a:solidFill>
                  <a:schemeClr val="accent3"/>
                </a:solidFill>
                <a:latin typeface="+mj-lt"/>
              </a:rPr>
              <a:t>enter (pending)</a:t>
            </a:r>
          </a:p>
          <a:p>
            <a:pPr marL="285750" indent="-285750">
              <a:buFont typeface="Arial" pitchFamily="34" charset="0"/>
              <a:buChar char="•"/>
            </a:pPr>
            <a:r>
              <a:rPr lang="en-US" sz="1800" dirty="0" smtClean="0">
                <a:solidFill>
                  <a:schemeClr val="accent3"/>
                </a:solidFill>
                <a:latin typeface="+mj-lt"/>
              </a:rPr>
              <a:t>LEED certification (pending)</a:t>
            </a:r>
            <a:endParaRPr lang="en-US" sz="1800" dirty="0">
              <a:solidFill>
                <a:schemeClr val="accent3"/>
              </a:solidFill>
              <a:latin typeface="+mj-lt"/>
            </a:endParaRPr>
          </a:p>
        </p:txBody>
      </p:sp>
      <p:sp>
        <p:nvSpPr>
          <p:cNvPr id="40" name="TextBox 39"/>
          <p:cNvSpPr txBox="1"/>
          <p:nvPr/>
        </p:nvSpPr>
        <p:spPr>
          <a:xfrm>
            <a:off x="18192471" y="1000306"/>
            <a:ext cx="5863311" cy="369332"/>
          </a:xfrm>
          <a:prstGeom prst="rect">
            <a:avLst/>
          </a:prstGeom>
          <a:noFill/>
        </p:spPr>
        <p:txBody>
          <a:bodyPr wrap="square" rtlCol="0">
            <a:spAutoFit/>
          </a:bodyPr>
          <a:lstStyle/>
          <a:p>
            <a:pPr algn="ctr"/>
            <a:r>
              <a:rPr lang="en-US" sz="1800" b="1" dirty="0" smtClean="0">
                <a:solidFill>
                  <a:schemeClr val="accent3"/>
                </a:solidFill>
                <a:latin typeface="+mj-lt"/>
              </a:rPr>
              <a:t>Architecture</a:t>
            </a:r>
            <a:endParaRPr lang="en-US" sz="1800" b="1" dirty="0">
              <a:solidFill>
                <a:schemeClr val="accent3"/>
              </a:solidFill>
              <a:latin typeface="+mj-lt"/>
            </a:endParaRPr>
          </a:p>
        </p:txBody>
      </p:sp>
      <p:sp>
        <p:nvSpPr>
          <p:cNvPr id="44" name="TextBox 43"/>
          <p:cNvSpPr txBox="1"/>
          <p:nvPr/>
        </p:nvSpPr>
        <p:spPr>
          <a:xfrm>
            <a:off x="19183071" y="1590441"/>
            <a:ext cx="4872711" cy="1477328"/>
          </a:xfrm>
          <a:prstGeom prst="rect">
            <a:avLst/>
          </a:prstGeom>
          <a:noFill/>
        </p:spPr>
        <p:txBody>
          <a:bodyPr wrap="square" rtlCol="0">
            <a:spAutoFit/>
          </a:bodyPr>
          <a:lstStyle/>
          <a:p>
            <a:pPr marL="285750" indent="-285750">
              <a:buFont typeface="Arial" pitchFamily="34" charset="0"/>
              <a:buChar char="•"/>
            </a:pPr>
            <a:r>
              <a:rPr lang="en-US" sz="1800" dirty="0">
                <a:solidFill>
                  <a:schemeClr val="accent3"/>
                </a:solidFill>
                <a:latin typeface="+mj-lt"/>
              </a:rPr>
              <a:t>p</a:t>
            </a:r>
            <a:r>
              <a:rPr lang="en-US" sz="1800" dirty="0" smtClean="0">
                <a:solidFill>
                  <a:schemeClr val="accent3"/>
                </a:solidFill>
                <a:latin typeface="+mj-lt"/>
              </a:rPr>
              <a:t>recast panels</a:t>
            </a:r>
          </a:p>
          <a:p>
            <a:pPr marL="285750" indent="-285750">
              <a:buFont typeface="Arial" pitchFamily="34" charset="0"/>
              <a:buChar char="•"/>
            </a:pPr>
            <a:r>
              <a:rPr lang="en-US" sz="1800" dirty="0">
                <a:solidFill>
                  <a:schemeClr val="accent3"/>
                </a:solidFill>
                <a:latin typeface="+mj-lt"/>
              </a:rPr>
              <a:t>g</a:t>
            </a:r>
            <a:r>
              <a:rPr lang="en-US" sz="1800" dirty="0" smtClean="0">
                <a:solidFill>
                  <a:schemeClr val="accent3"/>
                </a:solidFill>
                <a:latin typeface="+mj-lt"/>
              </a:rPr>
              <a:t>lazing </a:t>
            </a:r>
            <a:r>
              <a:rPr lang="en-US" sz="1800" dirty="0">
                <a:solidFill>
                  <a:schemeClr val="accent3"/>
                </a:solidFill>
                <a:latin typeface="+mj-lt"/>
              </a:rPr>
              <a:t>u</a:t>
            </a:r>
            <a:r>
              <a:rPr lang="en-US" sz="1800" dirty="0" smtClean="0">
                <a:solidFill>
                  <a:schemeClr val="accent3"/>
                </a:solidFill>
                <a:latin typeface="+mj-lt"/>
              </a:rPr>
              <a:t>nits</a:t>
            </a:r>
          </a:p>
          <a:p>
            <a:pPr marL="285750" indent="-285750">
              <a:buFont typeface="Arial" pitchFamily="34" charset="0"/>
              <a:buChar char="•"/>
            </a:pPr>
            <a:r>
              <a:rPr lang="en-US" sz="1800" dirty="0">
                <a:solidFill>
                  <a:schemeClr val="accent3"/>
                </a:solidFill>
                <a:latin typeface="+mj-lt"/>
              </a:rPr>
              <a:t>c</a:t>
            </a:r>
            <a:r>
              <a:rPr lang="en-US" sz="1800" dirty="0" smtClean="0">
                <a:solidFill>
                  <a:schemeClr val="accent3"/>
                </a:solidFill>
                <a:latin typeface="+mj-lt"/>
              </a:rPr>
              <a:t>urtain wall glazing</a:t>
            </a:r>
          </a:p>
          <a:p>
            <a:pPr marL="285750" indent="-285750">
              <a:buFont typeface="Arial" pitchFamily="34" charset="0"/>
              <a:buChar char="•"/>
            </a:pPr>
            <a:r>
              <a:rPr lang="en-US" sz="1800" dirty="0">
                <a:solidFill>
                  <a:schemeClr val="accent3"/>
                </a:solidFill>
                <a:latin typeface="+mj-lt"/>
              </a:rPr>
              <a:t>m</a:t>
            </a:r>
            <a:r>
              <a:rPr lang="en-US" sz="1800" dirty="0" smtClean="0">
                <a:solidFill>
                  <a:schemeClr val="accent3"/>
                </a:solidFill>
                <a:latin typeface="+mj-lt"/>
              </a:rPr>
              <a:t>etal panel</a:t>
            </a:r>
          </a:p>
          <a:p>
            <a:pPr marL="285750" indent="-285750">
              <a:buFont typeface="Arial" pitchFamily="34" charset="0"/>
              <a:buChar char="•"/>
            </a:pPr>
            <a:r>
              <a:rPr lang="en-US" sz="1800" dirty="0" smtClean="0">
                <a:solidFill>
                  <a:schemeClr val="accent3"/>
                </a:solidFill>
                <a:latin typeface="+mj-lt"/>
              </a:rPr>
              <a:t>Split-faced masonry block</a:t>
            </a:r>
            <a:endParaRPr lang="en-US" sz="1800" dirty="0">
              <a:solidFill>
                <a:schemeClr val="accent3"/>
              </a:solidFill>
              <a:latin typeface="+mj-lt"/>
            </a:endParaRPr>
          </a:p>
        </p:txBody>
      </p:sp>
      <p:pic>
        <p:nvPicPr>
          <p:cNvPr id="45" name="Picture 4" descr="F:\AE Senior Thesis\Fall Semester\Reference Documents\Images\Construction Photos\Atrium Steel w. Curtain Wall.bmp"/>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9264247" y="3504665"/>
            <a:ext cx="4032504" cy="22671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6" name="Picture 2" descr="E:\FM Dashboard\Facility Management Interface\Project Management System\New Regional Medical Center\Construction Records\Photos\Mock-Ups\2011-03-08 (9).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880331" y="3505201"/>
            <a:ext cx="3352801" cy="2267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 name="Picture 3" descr="E:\FM Dashboard\Facility Management Interface\Project Management System\New Regional Medical Center\Construction Records\Photos\Mock-Ups\2011-04-21 (111).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902133" y="3505200"/>
            <a:ext cx="3368598" cy="2267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9144000" y="1000841"/>
            <a:ext cx="9144000" cy="369332"/>
          </a:xfrm>
          <a:prstGeom prst="rect">
            <a:avLst/>
          </a:prstGeom>
          <a:noFill/>
        </p:spPr>
        <p:txBody>
          <a:bodyPr wrap="square" rtlCol="0">
            <a:spAutoFit/>
          </a:bodyPr>
          <a:lstStyle/>
          <a:p>
            <a:pPr algn="ctr"/>
            <a:r>
              <a:rPr lang="en-US" sz="1800" b="1" dirty="0" smtClean="0">
                <a:solidFill>
                  <a:schemeClr val="accent3"/>
                </a:solidFill>
                <a:latin typeface="+mj-lt"/>
              </a:rPr>
              <a:t>Systems &amp; Engineering</a:t>
            </a:r>
            <a:endParaRPr lang="en-US" sz="1800" b="1" dirty="0">
              <a:solidFill>
                <a:schemeClr val="accent3"/>
              </a:solidFill>
              <a:latin typeface="+mj-lt"/>
            </a:endParaRPr>
          </a:p>
        </p:txBody>
      </p:sp>
      <p:sp>
        <p:nvSpPr>
          <p:cNvPr id="49" name="TextBox 48"/>
          <p:cNvSpPr txBox="1"/>
          <p:nvPr/>
        </p:nvSpPr>
        <p:spPr>
          <a:xfrm>
            <a:off x="10042602" y="1590976"/>
            <a:ext cx="7292898" cy="1754326"/>
          </a:xfrm>
          <a:prstGeom prst="rect">
            <a:avLst/>
          </a:prstGeom>
          <a:noFill/>
        </p:spPr>
        <p:txBody>
          <a:bodyPr wrap="square" rtlCol="0">
            <a:spAutoFit/>
          </a:bodyPr>
          <a:lstStyle/>
          <a:p>
            <a:pPr marL="285750" indent="-285750">
              <a:buFont typeface="Arial" pitchFamily="34" charset="0"/>
              <a:buChar char="•"/>
            </a:pPr>
            <a:r>
              <a:rPr lang="en-US" sz="1800" dirty="0">
                <a:solidFill>
                  <a:schemeClr val="accent3"/>
                </a:solidFill>
                <a:latin typeface="+mj-lt"/>
              </a:rPr>
              <a:t>c</a:t>
            </a:r>
            <a:r>
              <a:rPr lang="en-US" sz="1800" dirty="0" smtClean="0">
                <a:solidFill>
                  <a:schemeClr val="accent3"/>
                </a:solidFill>
                <a:latin typeface="+mj-lt"/>
              </a:rPr>
              <a:t>ast-in-place spread footings &amp; foundation walls</a:t>
            </a:r>
          </a:p>
          <a:p>
            <a:pPr marL="285750" indent="-285750">
              <a:buFont typeface="Arial" pitchFamily="34" charset="0"/>
              <a:buChar char="•"/>
            </a:pPr>
            <a:r>
              <a:rPr lang="en-US" sz="1800" dirty="0" smtClean="0">
                <a:solidFill>
                  <a:schemeClr val="accent3"/>
                </a:solidFill>
                <a:latin typeface="+mj-lt"/>
              </a:rPr>
              <a:t>structural steel system [30’ x 30’ grid]</a:t>
            </a:r>
          </a:p>
          <a:p>
            <a:pPr marL="742950" lvl="1" indent="-285750">
              <a:buFont typeface="Arial" pitchFamily="34" charset="0"/>
              <a:buChar char="•"/>
            </a:pPr>
            <a:r>
              <a:rPr lang="en-US" sz="1800" dirty="0" smtClean="0">
                <a:solidFill>
                  <a:schemeClr val="accent3"/>
                </a:solidFill>
                <a:latin typeface="+mj-lt"/>
              </a:rPr>
              <a:t>W12 &amp; W14  columns| 1</a:t>
            </a:r>
            <a:r>
              <a:rPr lang="en-US" sz="1800" baseline="30000" dirty="0" smtClean="0">
                <a:solidFill>
                  <a:schemeClr val="accent3"/>
                </a:solidFill>
                <a:latin typeface="+mj-lt"/>
              </a:rPr>
              <a:t>st</a:t>
            </a:r>
            <a:r>
              <a:rPr lang="en-US" sz="1800" dirty="0" smtClean="0">
                <a:solidFill>
                  <a:schemeClr val="accent3"/>
                </a:solidFill>
                <a:latin typeface="+mj-lt"/>
              </a:rPr>
              <a:t> &amp; 3</a:t>
            </a:r>
            <a:r>
              <a:rPr lang="en-US" sz="1800" baseline="30000" dirty="0" smtClean="0">
                <a:solidFill>
                  <a:schemeClr val="accent3"/>
                </a:solidFill>
                <a:latin typeface="+mj-lt"/>
              </a:rPr>
              <a:t>rd</a:t>
            </a:r>
            <a:r>
              <a:rPr lang="en-US" sz="1800" dirty="0" smtClean="0">
                <a:solidFill>
                  <a:schemeClr val="accent3"/>
                </a:solidFill>
                <a:latin typeface="+mj-lt"/>
              </a:rPr>
              <a:t> floor splices</a:t>
            </a:r>
          </a:p>
          <a:p>
            <a:pPr marL="742950" lvl="1" indent="-285750">
              <a:buFont typeface="Arial" pitchFamily="34" charset="0"/>
              <a:buChar char="•"/>
            </a:pPr>
            <a:r>
              <a:rPr lang="en-US" sz="1800" dirty="0" smtClean="0">
                <a:solidFill>
                  <a:schemeClr val="accent3"/>
                </a:solidFill>
                <a:latin typeface="+mj-lt"/>
              </a:rPr>
              <a:t>composite decking</a:t>
            </a:r>
          </a:p>
          <a:p>
            <a:pPr marL="285750" indent="-285750">
              <a:buFont typeface="Arial" pitchFamily="34" charset="0"/>
              <a:buChar char="•"/>
            </a:pPr>
            <a:r>
              <a:rPr lang="en-US" sz="1800" dirty="0">
                <a:solidFill>
                  <a:schemeClr val="accent3"/>
                </a:solidFill>
                <a:latin typeface="+mj-lt"/>
              </a:rPr>
              <a:t>c</a:t>
            </a:r>
            <a:r>
              <a:rPr lang="en-US" sz="1800" dirty="0" smtClean="0">
                <a:solidFill>
                  <a:schemeClr val="accent3"/>
                </a:solidFill>
                <a:latin typeface="+mj-lt"/>
              </a:rPr>
              <a:t>omposite curtain wall façade</a:t>
            </a:r>
          </a:p>
          <a:p>
            <a:pPr marL="285750" indent="-285750">
              <a:buFont typeface="Arial" pitchFamily="34" charset="0"/>
              <a:buChar char="•"/>
            </a:pPr>
            <a:endParaRPr lang="en-US" sz="1800" dirty="0">
              <a:solidFill>
                <a:schemeClr val="accent3"/>
              </a:solidFill>
              <a:latin typeface="+mj-lt"/>
            </a:endParaRPr>
          </a:p>
        </p:txBody>
      </p:sp>
      <p:grpSp>
        <p:nvGrpSpPr>
          <p:cNvPr id="50" name="Group 49"/>
          <p:cNvGrpSpPr/>
          <p:nvPr/>
        </p:nvGrpSpPr>
        <p:grpSpPr>
          <a:xfrm>
            <a:off x="2590800" y="-38100"/>
            <a:ext cx="3962400" cy="723900"/>
            <a:chOff x="2590800" y="-38100"/>
            <a:chExt cx="3962400" cy="723900"/>
          </a:xfrm>
        </p:grpSpPr>
        <p:sp>
          <p:nvSpPr>
            <p:cNvPr id="51" name="Rectangle 50"/>
            <p:cNvSpPr/>
            <p:nvPr/>
          </p:nvSpPr>
          <p:spPr>
            <a:xfrm>
              <a:off x="2590800" y="-38100"/>
              <a:ext cx="3962400" cy="723900"/>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 descr="F:\AE Senior Thesis\Fall Semester\Reference Documents\Images\Logos\Gilbane Building Company.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761904" y="13542"/>
              <a:ext cx="1581496" cy="62061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E:\AE Senior Thesis\FINAL REPORT\998 - Background Research\EHN.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495800" y="14854"/>
              <a:ext cx="1958898" cy="579891"/>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descr="E:\AE Senior Thesis\08-04-2011_GILBANE_Complete Job Drive\254571000\Project Photos and Updates\2011-05 Week of 23-27\2011-05-27 (3).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8598" b="17205"/>
          <a:stretch/>
        </p:blipFill>
        <p:spPr bwMode="auto">
          <a:xfrm>
            <a:off x="13997553" y="3505200"/>
            <a:ext cx="3337947" cy="2267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10199767" y="3504665"/>
            <a:ext cx="3214964" cy="2267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863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24198378" y="647700"/>
            <a:ext cx="3254298" cy="6210300"/>
            <a:chOff x="24198378" y="647700"/>
            <a:chExt cx="3254298" cy="6210300"/>
          </a:xfrm>
        </p:grpSpPr>
        <p:sp>
          <p:nvSpPr>
            <p:cNvPr id="35" name="Rectangle 34"/>
            <p:cNvSpPr/>
            <p:nvPr/>
          </p:nvSpPr>
          <p:spPr>
            <a:xfrm>
              <a:off x="24198378" y="647700"/>
              <a:ext cx="3254298" cy="6210300"/>
            </a:xfrm>
            <a:prstGeom prst="rect">
              <a:avLst/>
            </a:prstGeom>
            <a:gradFill>
              <a:gsLst>
                <a:gs pos="22000">
                  <a:schemeClr val="bg1">
                    <a:alpha val="70000"/>
                    <a:lumMod val="93000"/>
                  </a:schemeClr>
                </a:gs>
                <a:gs pos="100000">
                  <a:schemeClr val="bg1">
                    <a:lumMod val="75000"/>
                    <a:alpha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24231600" y="1464324"/>
              <a:ext cx="2720898" cy="307777"/>
            </a:xfrm>
            <a:prstGeom prst="rect">
              <a:avLst/>
            </a:prstGeom>
            <a:noFill/>
          </p:spPr>
          <p:txBody>
            <a:bodyPr wrap="square" rtlCol="0">
              <a:spAutoFit/>
            </a:bodyPr>
            <a:lstStyle/>
            <a:p>
              <a:pPr algn="ctr"/>
              <a:r>
                <a:rPr lang="en-US" sz="1400" b="1" u="sng" dirty="0" smtClean="0">
                  <a:solidFill>
                    <a:schemeClr val="accent3"/>
                  </a:solidFill>
                  <a:latin typeface="+mj-lt"/>
                </a:rPr>
                <a:t>Presentation Outline</a:t>
              </a:r>
              <a:endParaRPr lang="en-US" sz="1400" b="1" u="sng" dirty="0">
                <a:solidFill>
                  <a:schemeClr val="accent3"/>
                </a:solidFill>
                <a:latin typeface="+mj-lt"/>
              </a:endParaRPr>
            </a:p>
          </p:txBody>
        </p:sp>
        <p:sp>
          <p:nvSpPr>
            <p:cNvPr id="38" name="TextBox 37"/>
            <p:cNvSpPr txBox="1"/>
            <p:nvPr/>
          </p:nvSpPr>
          <p:spPr>
            <a:xfrm>
              <a:off x="24384000" y="1820499"/>
              <a:ext cx="2895600" cy="3647152"/>
            </a:xfrm>
            <a:prstGeom prst="rect">
              <a:avLst/>
            </a:prstGeom>
            <a:noFill/>
          </p:spPr>
          <p:txBody>
            <a:bodyPr wrap="square" rtlCol="0">
              <a:spAutoFit/>
            </a:bodyPr>
            <a:lstStyle/>
            <a:p>
              <a:pPr marL="285750" indent="-285750">
                <a:buFont typeface="+mj-lt"/>
                <a:buAutoNum type="romanUcPeriod"/>
              </a:pPr>
              <a:r>
                <a:rPr lang="en-US" sz="1100" b="1" dirty="0" smtClean="0">
                  <a:solidFill>
                    <a:schemeClr val="accent3"/>
                  </a:solidFill>
                  <a:latin typeface="+mj-lt"/>
                </a:rPr>
                <a:t>Project Background</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VDC Implementation</a:t>
              </a:r>
            </a:p>
            <a:p>
              <a:pPr marL="742950" lvl="1" indent="-285750">
                <a:buFont typeface="+mj-lt"/>
                <a:buAutoNum type="romanUcPeriod"/>
              </a:pPr>
              <a:r>
                <a:rPr lang="en-US" sz="1100" b="1" dirty="0" smtClean="0">
                  <a:solidFill>
                    <a:schemeClr val="tx1">
                      <a:lumMod val="50000"/>
                      <a:lumOff val="50000"/>
                    </a:schemeClr>
                  </a:solidFill>
                  <a:latin typeface="+mj-lt"/>
                </a:rPr>
                <a:t>Design</a:t>
              </a:r>
            </a:p>
            <a:p>
              <a:pPr marL="1200150" lvl="2" indent="-285750">
                <a:buFont typeface="+mj-lt"/>
                <a:buAutoNum type="romanUcPeriod"/>
              </a:pPr>
              <a:r>
                <a:rPr lang="en-US" sz="1100" b="1" dirty="0" smtClean="0">
                  <a:solidFill>
                    <a:schemeClr val="tx1">
                      <a:lumMod val="50000"/>
                      <a:lumOff val="50000"/>
                    </a:schemeClr>
                  </a:solidFill>
                  <a:latin typeface="+mj-lt"/>
                </a:rPr>
                <a:t>Atrium Curtain Wall</a:t>
              </a:r>
            </a:p>
            <a:p>
              <a:pPr marL="1200150" lvl="2" indent="-285750">
                <a:buFont typeface="+mj-lt"/>
                <a:buAutoNum type="romanUcPeriod"/>
              </a:pPr>
              <a:r>
                <a:rPr lang="en-US" sz="1100" b="1" dirty="0" smtClean="0">
                  <a:solidFill>
                    <a:schemeClr val="tx1">
                      <a:lumMod val="50000"/>
                      <a:lumOff val="50000"/>
                    </a:schemeClr>
                  </a:solidFill>
                  <a:latin typeface="+mj-lt"/>
                </a:rPr>
                <a:t>Pour Strip System</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Preconstruction</a:t>
              </a:r>
            </a:p>
            <a:p>
              <a:pPr marL="1200150" lvl="2" indent="-285750">
                <a:buFont typeface="+mj-lt"/>
                <a:buAutoNum type="romanUcPeriod"/>
              </a:pPr>
              <a:r>
                <a:rPr lang="en-US" sz="1100" b="1" dirty="0" smtClean="0">
                  <a:solidFill>
                    <a:schemeClr val="tx1">
                      <a:lumMod val="50000"/>
                      <a:lumOff val="50000"/>
                    </a:schemeClr>
                  </a:solidFill>
                  <a:latin typeface="+mj-lt"/>
                </a:rPr>
                <a:t>3D QTO &amp; Estimating</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Construction</a:t>
              </a:r>
            </a:p>
            <a:p>
              <a:pPr marL="1200150" lvl="2" indent="-285750">
                <a:buFont typeface="+mj-lt"/>
                <a:buAutoNum type="romanUcPeriod"/>
              </a:pPr>
              <a:r>
                <a:rPr lang="en-US" sz="1100" b="1" dirty="0" smtClean="0">
                  <a:solidFill>
                    <a:schemeClr val="tx1">
                      <a:lumMod val="50000"/>
                      <a:lumOff val="50000"/>
                    </a:schemeClr>
                  </a:solidFill>
                  <a:latin typeface="+mj-lt"/>
                </a:rPr>
                <a:t>Steel Trending</a:t>
              </a:r>
            </a:p>
            <a:p>
              <a:pPr marL="1200150" lvl="2" indent="-285750">
                <a:buFont typeface="+mj-lt"/>
                <a:buAutoNum type="romanUcPeriod"/>
              </a:pPr>
              <a:r>
                <a:rPr lang="en-US" sz="1100" b="1" dirty="0" smtClean="0">
                  <a:solidFill>
                    <a:schemeClr val="tx1">
                      <a:lumMod val="50000"/>
                      <a:lumOff val="50000"/>
                    </a:schemeClr>
                  </a:solidFill>
                  <a:latin typeface="+mj-lt"/>
                </a:rPr>
                <a:t>Crane Logistics</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Turnover</a:t>
              </a:r>
            </a:p>
            <a:p>
              <a:pPr marL="1200150" lvl="2" indent="-285750">
                <a:buFont typeface="+mj-lt"/>
                <a:buAutoNum type="romanUcPeriod"/>
              </a:pPr>
              <a:r>
                <a:rPr lang="en-US" sz="1100" b="1" dirty="0" smtClean="0">
                  <a:solidFill>
                    <a:schemeClr val="tx1">
                      <a:lumMod val="50000"/>
                      <a:lumOff val="50000"/>
                    </a:schemeClr>
                  </a:solidFill>
                  <a:latin typeface="+mj-lt"/>
                </a:rPr>
                <a:t>FM Documentation</a:t>
              </a:r>
            </a:p>
            <a:p>
              <a:pPr marL="1200150" lvl="2" indent="-285750">
                <a:buFont typeface="+mj-lt"/>
                <a:buAutoNum type="romanUcPeriod"/>
              </a:pPr>
              <a:r>
                <a:rPr lang="en-US" sz="1100" b="1" dirty="0" smtClean="0">
                  <a:solidFill>
                    <a:schemeClr val="tx1">
                      <a:lumMod val="50000"/>
                      <a:lumOff val="50000"/>
                    </a:schemeClr>
                  </a:solidFill>
                  <a:latin typeface="+mj-lt"/>
                </a:rPr>
                <a:t>FM Interact</a:t>
              </a:r>
            </a:p>
            <a:p>
              <a:pPr marL="285750" indent="-285750">
                <a:buFont typeface="+mj-lt"/>
                <a:buAutoNum type="romanUcPeriod"/>
              </a:pPr>
              <a:endParaRPr lang="en-US" sz="1100" b="1" dirty="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Recommendations</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Acknowledgements</a:t>
              </a:r>
            </a:p>
          </p:txBody>
        </p:sp>
      </p:grpSp>
      <p:sp>
        <p:nvSpPr>
          <p:cNvPr id="5" name="Rectangle 4"/>
          <p:cNvSpPr/>
          <p:nvPr/>
        </p:nvSpPr>
        <p:spPr>
          <a:xfrm>
            <a:off x="9166302" y="-1371600"/>
            <a:ext cx="9144000" cy="12954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22302" y="-1371600"/>
            <a:ext cx="9144000" cy="12954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8" name="Rectangle 7"/>
          <p:cNvSpPr/>
          <p:nvPr/>
        </p:nvSpPr>
        <p:spPr>
          <a:xfrm>
            <a:off x="18299151" y="-1371600"/>
            <a:ext cx="9144000" cy="12954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 name="Rectangle 3"/>
          <p:cNvSpPr/>
          <p:nvPr/>
        </p:nvSpPr>
        <p:spPr>
          <a:xfrm>
            <a:off x="0" y="-38100"/>
            <a:ext cx="27432000" cy="723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p:cNvSpPr/>
          <p:nvPr/>
        </p:nvSpPr>
        <p:spPr>
          <a:xfrm>
            <a:off x="0" y="6515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accent3"/>
                </a:solidFill>
              </a:rPr>
              <a:t>Brian J. Nahas [Construction </a:t>
            </a:r>
            <a:r>
              <a:rPr lang="en-US" sz="1400" b="1" dirty="0" smtClean="0">
                <a:solidFill>
                  <a:schemeClr val="accent3"/>
                </a:solidFill>
              </a:rPr>
              <a:t>Management Option]</a:t>
            </a:r>
            <a:endParaRPr lang="en-US" sz="1400" b="1" dirty="0">
              <a:solidFill>
                <a:schemeClr val="accent3"/>
              </a:solidFill>
            </a:endParaRPr>
          </a:p>
        </p:txBody>
      </p:sp>
      <p:grpSp>
        <p:nvGrpSpPr>
          <p:cNvPr id="15" name="Group 14"/>
          <p:cNvGrpSpPr/>
          <p:nvPr/>
        </p:nvGrpSpPr>
        <p:grpSpPr>
          <a:xfrm rot="16200000">
            <a:off x="26516110" y="5815549"/>
            <a:ext cx="571500" cy="568520"/>
            <a:chOff x="8305800" y="685800"/>
            <a:chExt cx="762000" cy="758026"/>
          </a:xfrm>
        </p:grpSpPr>
        <p:sp>
          <p:nvSpPr>
            <p:cNvPr id="12" name="Rectangle 11"/>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304800" y="5814059"/>
            <a:ext cx="571500" cy="568520"/>
            <a:chOff x="8305800" y="685800"/>
            <a:chExt cx="762000" cy="758026"/>
          </a:xfrm>
        </p:grpSpPr>
        <p:sp>
          <p:nvSpPr>
            <p:cNvPr id="17" name="Rectangle 16"/>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p:cNvPicPr/>
          <p:nvPr/>
        </p:nvPicPr>
        <p:blipFill rotWithShape="1">
          <a:blip r:embed="rId2" cstate="print">
            <a:extLst>
              <a:ext uri="{BEBA8EAE-BF5A-486C-A8C5-ECC9F3942E4B}">
                <a14:imgProps xmlns:a14="http://schemas.microsoft.com/office/drawing/2010/main">
                  <a14:imgLayer r:embed="rId3">
                    <a14:imgEffect>
                      <a14:backgroundRemoval t="0" b="100000" l="0" r="100000">
                        <a14:backgroundMark x1="8074" y1="88456" x2="8074" y2="88456"/>
                        <a14:backgroundMark x1="27542" y1="90756" x2="27542" y2="90756"/>
                        <a14:backgroundMark x1="0" y1="77851" x2="17398" y2="86110"/>
                      </a14:backgroundRemoval>
                    </a14:imgEffect>
                  </a14:imgLayer>
                </a14:imgProps>
              </a:ext>
              <a:ext uri="{28A0092B-C50C-407E-A947-70E740481C1C}">
                <a14:useLocalDpi xmlns:a14="http://schemas.microsoft.com/office/drawing/2010/main"/>
              </a:ext>
            </a:extLst>
          </a:blip>
          <a:srcRect/>
          <a:stretch/>
        </p:blipFill>
        <p:spPr bwMode="auto">
          <a:xfrm>
            <a:off x="25069800" y="-2165"/>
            <a:ext cx="2362200" cy="114516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1" name="Rectangle 30"/>
          <p:cNvSpPr/>
          <p:nvPr/>
        </p:nvSpPr>
        <p:spPr>
          <a:xfrm>
            <a:off x="9147531" y="-76200"/>
            <a:ext cx="9144000" cy="76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8288000" y="9503"/>
            <a:ext cx="9144000" cy="338554"/>
          </a:xfrm>
          <a:prstGeom prst="rect">
            <a:avLst/>
          </a:prstGeom>
          <a:noFill/>
        </p:spPr>
        <p:txBody>
          <a:bodyPr wrap="square" rtlCol="0">
            <a:spAutoFit/>
          </a:bodyPr>
          <a:lstStyle/>
          <a:p>
            <a:pPr algn="ctr"/>
            <a:r>
              <a:rPr lang="en-US" sz="1600" b="1" dirty="0" smtClean="0">
                <a:solidFill>
                  <a:schemeClr val="accent3"/>
                </a:solidFill>
                <a:latin typeface="+mj-lt"/>
              </a:rPr>
              <a:t>New Regional Medical Center</a:t>
            </a:r>
          </a:p>
        </p:txBody>
      </p:sp>
      <p:sp>
        <p:nvSpPr>
          <p:cNvPr id="28" name="TextBox 27"/>
          <p:cNvSpPr txBox="1"/>
          <p:nvPr/>
        </p:nvSpPr>
        <p:spPr>
          <a:xfrm>
            <a:off x="18288000" y="316468"/>
            <a:ext cx="9144000" cy="307777"/>
          </a:xfrm>
          <a:prstGeom prst="rect">
            <a:avLst/>
          </a:prstGeom>
          <a:noFill/>
        </p:spPr>
        <p:txBody>
          <a:bodyPr wrap="square" rtlCol="0">
            <a:spAutoFit/>
          </a:bodyPr>
          <a:lstStyle/>
          <a:p>
            <a:pPr algn="ctr"/>
            <a:r>
              <a:rPr lang="en-US" sz="1400" b="1" dirty="0" smtClean="0">
                <a:solidFill>
                  <a:schemeClr val="accent3"/>
                </a:solidFill>
                <a:latin typeface="+mj-lt"/>
              </a:rPr>
              <a:t>East Norriton, PA</a:t>
            </a:r>
            <a:endParaRPr lang="en-US" sz="1400" b="1" dirty="0">
              <a:solidFill>
                <a:schemeClr val="accent3"/>
              </a:solidFill>
              <a:latin typeface="+mj-lt"/>
            </a:endParaRPr>
          </a:p>
        </p:txBody>
      </p:sp>
      <p:sp>
        <p:nvSpPr>
          <p:cNvPr id="9" name="TextBox 8"/>
          <p:cNvSpPr txBox="1"/>
          <p:nvPr/>
        </p:nvSpPr>
        <p:spPr>
          <a:xfrm>
            <a:off x="9139911" y="85695"/>
            <a:ext cx="9144000" cy="461665"/>
          </a:xfrm>
          <a:prstGeom prst="rect">
            <a:avLst/>
          </a:prstGeom>
          <a:noFill/>
        </p:spPr>
        <p:txBody>
          <a:bodyPr wrap="square" rtlCol="0">
            <a:spAutoFit/>
          </a:bodyPr>
          <a:lstStyle/>
          <a:p>
            <a:pPr algn="ctr"/>
            <a:r>
              <a:rPr lang="en-US" sz="2400" b="1" dirty="0" smtClean="0">
                <a:solidFill>
                  <a:schemeClr val="bg1"/>
                </a:solidFill>
                <a:latin typeface="+mj-lt"/>
              </a:rPr>
              <a:t>Project Background</a:t>
            </a:r>
          </a:p>
        </p:txBody>
      </p:sp>
      <p:sp>
        <p:nvSpPr>
          <p:cNvPr id="36" name="TextBox 35"/>
          <p:cNvSpPr txBox="1"/>
          <p:nvPr/>
        </p:nvSpPr>
        <p:spPr>
          <a:xfrm>
            <a:off x="9144000" y="1000841"/>
            <a:ext cx="9144000" cy="369332"/>
          </a:xfrm>
          <a:prstGeom prst="rect">
            <a:avLst/>
          </a:prstGeom>
          <a:noFill/>
        </p:spPr>
        <p:txBody>
          <a:bodyPr wrap="square" rtlCol="0">
            <a:spAutoFit/>
          </a:bodyPr>
          <a:lstStyle/>
          <a:p>
            <a:pPr algn="ctr"/>
            <a:r>
              <a:rPr lang="en-US" sz="1800" b="1" dirty="0" smtClean="0">
                <a:solidFill>
                  <a:schemeClr val="accent3"/>
                </a:solidFill>
                <a:latin typeface="+mj-lt"/>
              </a:rPr>
              <a:t>Construction Program &amp; Logistics</a:t>
            </a:r>
            <a:endParaRPr lang="en-US" sz="1800" b="1" dirty="0">
              <a:solidFill>
                <a:schemeClr val="accent3"/>
              </a:solidFill>
              <a:latin typeface="+mj-lt"/>
            </a:endParaRPr>
          </a:p>
        </p:txBody>
      </p:sp>
      <p:sp>
        <p:nvSpPr>
          <p:cNvPr id="41" name="TextBox 40"/>
          <p:cNvSpPr txBox="1"/>
          <p:nvPr/>
        </p:nvSpPr>
        <p:spPr>
          <a:xfrm>
            <a:off x="10042602" y="1590976"/>
            <a:ext cx="7292898" cy="369332"/>
          </a:xfrm>
          <a:prstGeom prst="rect">
            <a:avLst/>
          </a:prstGeom>
          <a:noFill/>
        </p:spPr>
        <p:txBody>
          <a:bodyPr wrap="square" rtlCol="0">
            <a:spAutoFit/>
          </a:bodyPr>
          <a:lstStyle/>
          <a:p>
            <a:pPr algn="ctr"/>
            <a:r>
              <a:rPr lang="en-US" sz="1800" dirty="0" smtClean="0">
                <a:solidFill>
                  <a:schemeClr val="accent3"/>
                </a:solidFill>
                <a:latin typeface="+mj-lt"/>
              </a:rPr>
              <a:t>$147 million | CM at Risk contract</a:t>
            </a:r>
          </a:p>
        </p:txBody>
      </p:sp>
      <p:pic>
        <p:nvPicPr>
          <p:cNvPr id="2050" name="Picture 2" descr="E:\AE Senior Thesis\08-04-2011_GILBANE_Complete Job Drive\DSC0569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a:ext>
            </a:extLst>
          </a:blip>
          <a:srcRect/>
          <a:stretch/>
        </p:blipFill>
        <p:spPr bwMode="auto">
          <a:xfrm>
            <a:off x="9642552" y="3857926"/>
            <a:ext cx="8092998" cy="2300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E:\AE Senior Thesis\08-04-2011_GILBANE_Complete Job Drive\254571000\Project Photos and Updates\Monthly\2010-August\125300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02400" y="914400"/>
            <a:ext cx="3992614" cy="26479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E:\AE Senior Thesis\08-04-2011_GILBANE_Complete Job Drive\254571000\Project Photos and Updates\Monthly\2010-October\21110009.JPG"/>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9202400" y="3657600"/>
            <a:ext cx="3991257" cy="26470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9">
            <a:extLst>
              <a:ext uri="{BEBA8EAE-BF5A-486C-A8C5-ECC9F3942E4B}">
                <a14:imgProps xmlns:a14="http://schemas.microsoft.com/office/drawing/2010/main">
                  <a14:imgLayer r:embed="rId10">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1635842" y="1185507"/>
            <a:ext cx="5916920" cy="48482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9139911" y="2090172"/>
            <a:ext cx="9170392" cy="1631216"/>
          </a:xfrm>
          <a:prstGeom prst="rect">
            <a:avLst/>
          </a:prstGeom>
        </p:spPr>
        <p:txBody>
          <a:bodyPr wrap="square">
            <a:spAutoFit/>
          </a:bodyPr>
          <a:lstStyle/>
          <a:p>
            <a:pPr algn="ctr"/>
            <a:r>
              <a:rPr lang="en-US" sz="2000" u="sng" dirty="0">
                <a:solidFill>
                  <a:schemeClr val="accent3"/>
                </a:solidFill>
                <a:latin typeface="+mj-lt"/>
              </a:rPr>
              <a:t>Construction </a:t>
            </a:r>
            <a:r>
              <a:rPr lang="en-US" sz="2000" u="sng" dirty="0" smtClean="0">
                <a:solidFill>
                  <a:schemeClr val="accent3"/>
                </a:solidFill>
                <a:latin typeface="+mj-lt"/>
              </a:rPr>
              <a:t>Schedule:</a:t>
            </a:r>
            <a:r>
              <a:rPr lang="en-US" sz="2000" dirty="0" smtClean="0">
                <a:solidFill>
                  <a:schemeClr val="accent3"/>
                </a:solidFill>
                <a:latin typeface="+mj-lt"/>
              </a:rPr>
              <a:t> July </a:t>
            </a:r>
            <a:r>
              <a:rPr lang="en-US" sz="2000" dirty="0">
                <a:solidFill>
                  <a:schemeClr val="accent3"/>
                </a:solidFill>
                <a:latin typeface="+mj-lt"/>
              </a:rPr>
              <a:t>6, 2010 – August 31, 2012</a:t>
            </a:r>
          </a:p>
          <a:p>
            <a:pPr algn="ctr"/>
            <a:endParaRPr lang="en-US" sz="2000" u="sng" dirty="0" smtClean="0">
              <a:solidFill>
                <a:schemeClr val="accent3"/>
              </a:solidFill>
              <a:latin typeface="+mj-lt"/>
            </a:endParaRPr>
          </a:p>
          <a:p>
            <a:pPr algn="ctr"/>
            <a:r>
              <a:rPr lang="en-US" sz="2000" u="sng" dirty="0" smtClean="0">
                <a:solidFill>
                  <a:schemeClr val="accent3"/>
                </a:solidFill>
                <a:latin typeface="+mj-lt"/>
              </a:rPr>
              <a:t>Staff Training:</a:t>
            </a:r>
            <a:r>
              <a:rPr lang="en-US" sz="2000" dirty="0" smtClean="0">
                <a:solidFill>
                  <a:schemeClr val="accent3"/>
                </a:solidFill>
                <a:latin typeface="+mj-lt"/>
              </a:rPr>
              <a:t> August 8 – October 15, 2012</a:t>
            </a:r>
          </a:p>
          <a:p>
            <a:pPr algn="ctr"/>
            <a:endParaRPr lang="en-US" sz="2000" u="sng" dirty="0">
              <a:solidFill>
                <a:schemeClr val="accent3"/>
              </a:solidFill>
              <a:latin typeface="+mj-lt"/>
            </a:endParaRPr>
          </a:p>
          <a:p>
            <a:pPr algn="ctr"/>
            <a:r>
              <a:rPr lang="en-US" sz="2000" u="sng" dirty="0">
                <a:solidFill>
                  <a:schemeClr val="accent3"/>
                </a:solidFill>
                <a:latin typeface="+mj-lt"/>
              </a:rPr>
              <a:t>Opening </a:t>
            </a:r>
            <a:r>
              <a:rPr lang="en-US" sz="2000" u="sng" dirty="0" smtClean="0">
                <a:solidFill>
                  <a:schemeClr val="accent3"/>
                </a:solidFill>
                <a:latin typeface="+mj-lt"/>
              </a:rPr>
              <a:t>Day:</a:t>
            </a:r>
            <a:r>
              <a:rPr lang="en-US" sz="2000" dirty="0" smtClean="0">
                <a:solidFill>
                  <a:schemeClr val="accent3"/>
                </a:solidFill>
                <a:latin typeface="+mj-lt"/>
              </a:rPr>
              <a:t> September </a:t>
            </a:r>
            <a:r>
              <a:rPr lang="en-US" sz="2000" dirty="0">
                <a:solidFill>
                  <a:schemeClr val="accent3"/>
                </a:solidFill>
                <a:latin typeface="+mj-lt"/>
              </a:rPr>
              <a:t>29, </a:t>
            </a:r>
            <a:r>
              <a:rPr lang="en-US" sz="2000" dirty="0" smtClean="0">
                <a:solidFill>
                  <a:schemeClr val="accent3"/>
                </a:solidFill>
                <a:latin typeface="+mj-lt"/>
              </a:rPr>
              <a:t>2012</a:t>
            </a:r>
            <a:endParaRPr lang="en-US" sz="2000" dirty="0">
              <a:solidFill>
                <a:schemeClr val="accent3"/>
              </a:solidFill>
              <a:latin typeface="+mj-lt"/>
            </a:endParaRPr>
          </a:p>
        </p:txBody>
      </p:sp>
      <p:grpSp>
        <p:nvGrpSpPr>
          <p:cNvPr id="21" name="Group 20"/>
          <p:cNvGrpSpPr/>
          <p:nvPr/>
        </p:nvGrpSpPr>
        <p:grpSpPr>
          <a:xfrm>
            <a:off x="2590800" y="-38100"/>
            <a:ext cx="3962400" cy="723900"/>
            <a:chOff x="2590800" y="-38100"/>
            <a:chExt cx="3962400" cy="723900"/>
          </a:xfrm>
        </p:grpSpPr>
        <p:sp>
          <p:nvSpPr>
            <p:cNvPr id="20" name="Rectangle 19"/>
            <p:cNvSpPr/>
            <p:nvPr/>
          </p:nvSpPr>
          <p:spPr>
            <a:xfrm>
              <a:off x="2590800" y="-38100"/>
              <a:ext cx="3962400" cy="723900"/>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5" descr="F:\AE Senior Thesis\Fall Semester\Reference Documents\Images\Logos\Gilbane Building Company.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761904" y="13542"/>
              <a:ext cx="1581496" cy="62061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E:\AE Senior Thesis\FINAL REPORT\998 - Background Research\EHN.PN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495800" y="14854"/>
              <a:ext cx="1958898" cy="5798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526992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24198378" y="647700"/>
            <a:ext cx="3254298" cy="6210300"/>
            <a:chOff x="24198378" y="647700"/>
            <a:chExt cx="3254298" cy="6210300"/>
          </a:xfrm>
        </p:grpSpPr>
        <p:sp>
          <p:nvSpPr>
            <p:cNvPr id="47" name="Rectangle 46"/>
            <p:cNvSpPr/>
            <p:nvPr/>
          </p:nvSpPr>
          <p:spPr>
            <a:xfrm>
              <a:off x="24198378" y="647700"/>
              <a:ext cx="3254298" cy="6210300"/>
            </a:xfrm>
            <a:prstGeom prst="rect">
              <a:avLst/>
            </a:prstGeom>
            <a:gradFill>
              <a:gsLst>
                <a:gs pos="22000">
                  <a:schemeClr val="bg1">
                    <a:alpha val="70000"/>
                    <a:lumMod val="93000"/>
                  </a:schemeClr>
                </a:gs>
                <a:gs pos="100000">
                  <a:schemeClr val="bg1">
                    <a:lumMod val="75000"/>
                    <a:alpha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a:off x="24231600" y="1464324"/>
              <a:ext cx="2720898" cy="307777"/>
            </a:xfrm>
            <a:prstGeom prst="rect">
              <a:avLst/>
            </a:prstGeom>
            <a:noFill/>
          </p:spPr>
          <p:txBody>
            <a:bodyPr wrap="square" rtlCol="0">
              <a:spAutoFit/>
            </a:bodyPr>
            <a:lstStyle/>
            <a:p>
              <a:pPr algn="ctr"/>
              <a:r>
                <a:rPr lang="en-US" sz="1400" b="1" u="sng" dirty="0" smtClean="0">
                  <a:solidFill>
                    <a:schemeClr val="accent3"/>
                  </a:solidFill>
                  <a:latin typeface="+mj-lt"/>
                </a:rPr>
                <a:t>Presentation Outline</a:t>
              </a:r>
              <a:endParaRPr lang="en-US" sz="1400" b="1" u="sng" dirty="0">
                <a:solidFill>
                  <a:schemeClr val="accent3"/>
                </a:solidFill>
                <a:latin typeface="+mj-lt"/>
              </a:endParaRPr>
            </a:p>
          </p:txBody>
        </p:sp>
        <p:sp>
          <p:nvSpPr>
            <p:cNvPr id="49" name="TextBox 48"/>
            <p:cNvSpPr txBox="1"/>
            <p:nvPr/>
          </p:nvSpPr>
          <p:spPr>
            <a:xfrm>
              <a:off x="24384000" y="1820499"/>
              <a:ext cx="2895600" cy="3647152"/>
            </a:xfrm>
            <a:prstGeom prst="rect">
              <a:avLst/>
            </a:prstGeom>
            <a:noFill/>
          </p:spPr>
          <p:txBody>
            <a:bodyPr wrap="square" rtlCol="0">
              <a:spAutoFit/>
            </a:bodyPr>
            <a:lstStyle/>
            <a:p>
              <a:pPr marL="285750" indent="-285750">
                <a:buFont typeface="+mj-lt"/>
                <a:buAutoNum type="romanUcPeriod"/>
              </a:pPr>
              <a:r>
                <a:rPr lang="en-US" sz="1100" b="1" dirty="0" smtClean="0">
                  <a:solidFill>
                    <a:schemeClr val="tx1">
                      <a:lumMod val="50000"/>
                      <a:lumOff val="50000"/>
                    </a:schemeClr>
                  </a:solidFill>
                  <a:latin typeface="+mj-lt"/>
                </a:rPr>
                <a:t>Project Background</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accent3"/>
                  </a:solidFill>
                  <a:latin typeface="+mj-lt"/>
                </a:rPr>
                <a:t>VDC Implementation</a:t>
              </a:r>
            </a:p>
            <a:p>
              <a:pPr marL="742950" lvl="1" indent="-285750">
                <a:buFont typeface="+mj-lt"/>
                <a:buAutoNum type="romanUcPeriod"/>
              </a:pPr>
              <a:r>
                <a:rPr lang="en-US" sz="1100" b="1" dirty="0" smtClean="0">
                  <a:solidFill>
                    <a:schemeClr val="accent3"/>
                  </a:solidFill>
                  <a:latin typeface="+mj-lt"/>
                </a:rPr>
                <a:t>Design</a:t>
              </a:r>
            </a:p>
            <a:p>
              <a:pPr marL="1200150" lvl="2" indent="-285750">
                <a:buFont typeface="+mj-lt"/>
                <a:buAutoNum type="romanUcPeriod"/>
              </a:pPr>
              <a:r>
                <a:rPr lang="en-US" sz="1100" b="1" dirty="0" smtClean="0">
                  <a:solidFill>
                    <a:schemeClr val="accent3"/>
                  </a:solidFill>
                  <a:latin typeface="+mj-lt"/>
                </a:rPr>
                <a:t>Atrium Curtain Wall</a:t>
              </a:r>
            </a:p>
            <a:p>
              <a:pPr marL="1200150" lvl="2" indent="-285750">
                <a:buFont typeface="+mj-lt"/>
                <a:buAutoNum type="romanUcPeriod"/>
              </a:pPr>
              <a:r>
                <a:rPr lang="en-US" sz="1100" b="1" dirty="0" smtClean="0">
                  <a:solidFill>
                    <a:schemeClr val="tx1">
                      <a:lumMod val="50000"/>
                      <a:lumOff val="50000"/>
                    </a:schemeClr>
                  </a:solidFill>
                  <a:latin typeface="+mj-lt"/>
                </a:rPr>
                <a:t>Pour Strip System</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Preconstruction</a:t>
              </a:r>
            </a:p>
            <a:p>
              <a:pPr marL="1200150" lvl="2" indent="-285750">
                <a:buFont typeface="+mj-lt"/>
                <a:buAutoNum type="romanUcPeriod"/>
              </a:pPr>
              <a:r>
                <a:rPr lang="en-US" sz="1100" b="1" dirty="0" smtClean="0">
                  <a:solidFill>
                    <a:schemeClr val="tx1">
                      <a:lumMod val="50000"/>
                      <a:lumOff val="50000"/>
                    </a:schemeClr>
                  </a:solidFill>
                  <a:latin typeface="+mj-lt"/>
                </a:rPr>
                <a:t>3D QTO &amp; Estimating</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Construction</a:t>
              </a:r>
            </a:p>
            <a:p>
              <a:pPr marL="1200150" lvl="2" indent="-285750">
                <a:buFont typeface="+mj-lt"/>
                <a:buAutoNum type="romanUcPeriod"/>
              </a:pPr>
              <a:r>
                <a:rPr lang="en-US" sz="1100" b="1" dirty="0" smtClean="0">
                  <a:solidFill>
                    <a:schemeClr val="tx1">
                      <a:lumMod val="50000"/>
                      <a:lumOff val="50000"/>
                    </a:schemeClr>
                  </a:solidFill>
                  <a:latin typeface="+mj-lt"/>
                </a:rPr>
                <a:t>Steel Trending</a:t>
              </a:r>
            </a:p>
            <a:p>
              <a:pPr marL="1200150" lvl="2" indent="-285750">
                <a:buFont typeface="+mj-lt"/>
                <a:buAutoNum type="romanUcPeriod"/>
              </a:pPr>
              <a:r>
                <a:rPr lang="en-US" sz="1100" b="1" dirty="0" smtClean="0">
                  <a:solidFill>
                    <a:schemeClr val="tx1">
                      <a:lumMod val="50000"/>
                      <a:lumOff val="50000"/>
                    </a:schemeClr>
                  </a:solidFill>
                  <a:latin typeface="+mj-lt"/>
                </a:rPr>
                <a:t>Crane Logistics</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Turnover</a:t>
              </a:r>
            </a:p>
            <a:p>
              <a:pPr marL="1200150" lvl="2" indent="-285750">
                <a:buFont typeface="+mj-lt"/>
                <a:buAutoNum type="romanUcPeriod"/>
              </a:pPr>
              <a:r>
                <a:rPr lang="en-US" sz="1100" b="1" dirty="0" smtClean="0">
                  <a:solidFill>
                    <a:schemeClr val="tx1">
                      <a:lumMod val="50000"/>
                      <a:lumOff val="50000"/>
                    </a:schemeClr>
                  </a:solidFill>
                  <a:latin typeface="+mj-lt"/>
                </a:rPr>
                <a:t>FM Documentation</a:t>
              </a:r>
            </a:p>
            <a:p>
              <a:pPr marL="1200150" lvl="2" indent="-285750">
                <a:buFont typeface="+mj-lt"/>
                <a:buAutoNum type="romanUcPeriod"/>
              </a:pPr>
              <a:r>
                <a:rPr lang="en-US" sz="1100" b="1" dirty="0" smtClean="0">
                  <a:solidFill>
                    <a:schemeClr val="tx1">
                      <a:lumMod val="50000"/>
                      <a:lumOff val="50000"/>
                    </a:schemeClr>
                  </a:solidFill>
                  <a:latin typeface="+mj-lt"/>
                </a:rPr>
                <a:t>FM Interact</a:t>
              </a:r>
            </a:p>
            <a:p>
              <a:pPr marL="285750" indent="-285750">
                <a:buFont typeface="+mj-lt"/>
                <a:buAutoNum type="romanUcPeriod"/>
              </a:pPr>
              <a:endParaRPr lang="en-US" sz="1100" b="1" dirty="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Recommendations</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Acknowledgements</a:t>
              </a:r>
            </a:p>
          </p:txBody>
        </p:sp>
      </p:grpSp>
      <p:sp>
        <p:nvSpPr>
          <p:cNvPr id="5" name="Rectangle 4"/>
          <p:cNvSpPr/>
          <p:nvPr/>
        </p:nvSpPr>
        <p:spPr>
          <a:xfrm>
            <a:off x="9166302" y="-1371600"/>
            <a:ext cx="9144000" cy="12954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22302" y="-1371600"/>
            <a:ext cx="9144000" cy="12954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8" name="Rectangle 7"/>
          <p:cNvSpPr/>
          <p:nvPr/>
        </p:nvSpPr>
        <p:spPr>
          <a:xfrm>
            <a:off x="18299151" y="-1371600"/>
            <a:ext cx="9144000" cy="12954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 name="TextBox 1"/>
          <p:cNvSpPr txBox="1"/>
          <p:nvPr/>
        </p:nvSpPr>
        <p:spPr>
          <a:xfrm>
            <a:off x="-4089" y="1000841"/>
            <a:ext cx="9144000" cy="369332"/>
          </a:xfrm>
          <a:prstGeom prst="rect">
            <a:avLst/>
          </a:prstGeom>
          <a:noFill/>
        </p:spPr>
        <p:txBody>
          <a:bodyPr wrap="square" rtlCol="0">
            <a:spAutoFit/>
          </a:bodyPr>
          <a:lstStyle/>
          <a:p>
            <a:pPr algn="ctr"/>
            <a:r>
              <a:rPr lang="en-US" sz="1800" b="1" dirty="0" smtClean="0">
                <a:solidFill>
                  <a:schemeClr val="accent3"/>
                </a:solidFill>
                <a:latin typeface="+mj-lt"/>
              </a:rPr>
              <a:t>Architectural Breadth Analysis</a:t>
            </a:r>
            <a:endParaRPr lang="en-US" sz="1800" b="1" dirty="0">
              <a:solidFill>
                <a:schemeClr val="accent3"/>
              </a:solidFill>
              <a:latin typeface="+mj-lt"/>
            </a:endParaRPr>
          </a:p>
        </p:txBody>
      </p:sp>
      <p:sp>
        <p:nvSpPr>
          <p:cNvPr id="4" name="Rectangle 3"/>
          <p:cNvSpPr/>
          <p:nvPr/>
        </p:nvSpPr>
        <p:spPr>
          <a:xfrm>
            <a:off x="0" y="-38100"/>
            <a:ext cx="27432000" cy="723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p:cNvSpPr/>
          <p:nvPr/>
        </p:nvSpPr>
        <p:spPr>
          <a:xfrm>
            <a:off x="0" y="6515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accent3"/>
                </a:solidFill>
              </a:rPr>
              <a:t>Brian J. Nahas [Construction </a:t>
            </a:r>
            <a:r>
              <a:rPr lang="en-US" sz="1400" b="1" dirty="0" smtClean="0">
                <a:solidFill>
                  <a:schemeClr val="accent3"/>
                </a:solidFill>
              </a:rPr>
              <a:t>Management Option]</a:t>
            </a:r>
            <a:endParaRPr lang="en-US" sz="1400" b="1" dirty="0">
              <a:solidFill>
                <a:schemeClr val="accent3"/>
              </a:solidFill>
            </a:endParaRPr>
          </a:p>
        </p:txBody>
      </p:sp>
      <p:grpSp>
        <p:nvGrpSpPr>
          <p:cNvPr id="15" name="Group 14"/>
          <p:cNvGrpSpPr/>
          <p:nvPr/>
        </p:nvGrpSpPr>
        <p:grpSpPr>
          <a:xfrm rot="16200000">
            <a:off x="26516110" y="5815549"/>
            <a:ext cx="571500" cy="568520"/>
            <a:chOff x="8305800" y="685800"/>
            <a:chExt cx="762000" cy="758026"/>
          </a:xfrm>
        </p:grpSpPr>
        <p:sp>
          <p:nvSpPr>
            <p:cNvPr id="12" name="Rectangle 11"/>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304800" y="5814059"/>
            <a:ext cx="571500" cy="568520"/>
            <a:chOff x="8305800" y="685800"/>
            <a:chExt cx="762000" cy="758026"/>
          </a:xfrm>
        </p:grpSpPr>
        <p:sp>
          <p:nvSpPr>
            <p:cNvPr id="17" name="Rectangle 16"/>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p:cNvPicPr/>
          <p:nvPr/>
        </p:nvPicPr>
        <p:blipFill rotWithShape="1">
          <a:blip r:embed="rId2" cstate="print">
            <a:extLst>
              <a:ext uri="{BEBA8EAE-BF5A-486C-A8C5-ECC9F3942E4B}">
                <a14:imgProps xmlns:a14="http://schemas.microsoft.com/office/drawing/2010/main">
                  <a14:imgLayer r:embed="rId3">
                    <a14:imgEffect>
                      <a14:backgroundRemoval t="0" b="100000" l="0" r="100000">
                        <a14:backgroundMark x1="8074" y1="88456" x2="8074" y2="88456"/>
                        <a14:backgroundMark x1="27542" y1="90756" x2="27542" y2="90756"/>
                        <a14:backgroundMark x1="0" y1="77851" x2="17398" y2="86110"/>
                      </a14:backgroundRemoval>
                    </a14:imgEffect>
                  </a14:imgLayer>
                </a14:imgProps>
              </a:ext>
              <a:ext uri="{28A0092B-C50C-407E-A947-70E740481C1C}">
                <a14:useLocalDpi xmlns:a14="http://schemas.microsoft.com/office/drawing/2010/main"/>
              </a:ext>
            </a:extLst>
          </a:blip>
          <a:srcRect/>
          <a:stretch/>
        </p:blipFill>
        <p:spPr bwMode="auto">
          <a:xfrm>
            <a:off x="25069800" y="-2165"/>
            <a:ext cx="2362200" cy="114516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1" name="Rectangle 30"/>
          <p:cNvSpPr/>
          <p:nvPr/>
        </p:nvSpPr>
        <p:spPr>
          <a:xfrm>
            <a:off x="9147531" y="-76200"/>
            <a:ext cx="9144000" cy="76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8288000" y="9503"/>
            <a:ext cx="9144000" cy="338554"/>
          </a:xfrm>
          <a:prstGeom prst="rect">
            <a:avLst/>
          </a:prstGeom>
          <a:noFill/>
        </p:spPr>
        <p:txBody>
          <a:bodyPr wrap="square" rtlCol="0">
            <a:spAutoFit/>
          </a:bodyPr>
          <a:lstStyle/>
          <a:p>
            <a:pPr algn="ctr"/>
            <a:r>
              <a:rPr lang="en-US" sz="1600" b="1" dirty="0" smtClean="0">
                <a:solidFill>
                  <a:schemeClr val="accent3"/>
                </a:solidFill>
                <a:latin typeface="+mj-lt"/>
              </a:rPr>
              <a:t>New Regional Medical Center</a:t>
            </a:r>
          </a:p>
        </p:txBody>
      </p:sp>
      <p:sp>
        <p:nvSpPr>
          <p:cNvPr id="28" name="TextBox 27"/>
          <p:cNvSpPr txBox="1"/>
          <p:nvPr/>
        </p:nvSpPr>
        <p:spPr>
          <a:xfrm>
            <a:off x="18288000" y="316468"/>
            <a:ext cx="9144000" cy="307777"/>
          </a:xfrm>
          <a:prstGeom prst="rect">
            <a:avLst/>
          </a:prstGeom>
          <a:noFill/>
        </p:spPr>
        <p:txBody>
          <a:bodyPr wrap="square" rtlCol="0">
            <a:spAutoFit/>
          </a:bodyPr>
          <a:lstStyle/>
          <a:p>
            <a:pPr algn="ctr"/>
            <a:r>
              <a:rPr lang="en-US" sz="1400" b="1" dirty="0" smtClean="0">
                <a:solidFill>
                  <a:schemeClr val="accent3"/>
                </a:solidFill>
                <a:latin typeface="+mj-lt"/>
              </a:rPr>
              <a:t>East Norriton, PA</a:t>
            </a:r>
            <a:endParaRPr lang="en-US" sz="1400" b="1" dirty="0">
              <a:solidFill>
                <a:schemeClr val="accent3"/>
              </a:solidFill>
              <a:latin typeface="+mj-lt"/>
            </a:endParaRPr>
          </a:p>
        </p:txBody>
      </p:sp>
      <p:sp>
        <p:nvSpPr>
          <p:cNvPr id="38" name="TextBox 37"/>
          <p:cNvSpPr txBox="1"/>
          <p:nvPr/>
        </p:nvSpPr>
        <p:spPr>
          <a:xfrm>
            <a:off x="894513" y="1590976"/>
            <a:ext cx="7292898" cy="923330"/>
          </a:xfrm>
          <a:prstGeom prst="rect">
            <a:avLst/>
          </a:prstGeom>
          <a:noFill/>
        </p:spPr>
        <p:txBody>
          <a:bodyPr wrap="square" rtlCol="0">
            <a:spAutoFit/>
          </a:bodyPr>
          <a:lstStyle/>
          <a:p>
            <a:pPr marL="285750" indent="-285750">
              <a:buFont typeface="Arial" pitchFamily="34" charset="0"/>
              <a:buChar char="•"/>
            </a:pPr>
            <a:r>
              <a:rPr lang="en-US" sz="1800" dirty="0" smtClean="0">
                <a:solidFill>
                  <a:schemeClr val="accent3"/>
                </a:solidFill>
                <a:latin typeface="+mj-lt"/>
              </a:rPr>
              <a:t>improve curtain wall constructability</a:t>
            </a:r>
          </a:p>
          <a:p>
            <a:pPr marL="285750" indent="-285750">
              <a:buFont typeface="Arial" pitchFamily="34" charset="0"/>
              <a:buChar char="•"/>
            </a:pPr>
            <a:r>
              <a:rPr lang="en-US" sz="1800" dirty="0">
                <a:solidFill>
                  <a:schemeClr val="accent3"/>
                </a:solidFill>
                <a:latin typeface="+mj-lt"/>
              </a:rPr>
              <a:t>a</a:t>
            </a:r>
            <a:r>
              <a:rPr lang="en-US" sz="1800" dirty="0" smtClean="0">
                <a:solidFill>
                  <a:schemeClr val="accent3"/>
                </a:solidFill>
                <a:latin typeface="+mj-lt"/>
              </a:rPr>
              <a:t>ddition of public space</a:t>
            </a:r>
          </a:p>
          <a:p>
            <a:pPr marL="285750" indent="-285750">
              <a:buFont typeface="Arial" pitchFamily="34" charset="0"/>
              <a:buChar char="•"/>
            </a:pPr>
            <a:r>
              <a:rPr lang="en-US" sz="1800" dirty="0">
                <a:solidFill>
                  <a:schemeClr val="accent3"/>
                </a:solidFill>
                <a:latin typeface="+mj-lt"/>
              </a:rPr>
              <a:t>m</a:t>
            </a:r>
            <a:r>
              <a:rPr lang="en-US" sz="1800" dirty="0" smtClean="0">
                <a:solidFill>
                  <a:schemeClr val="accent3"/>
                </a:solidFill>
                <a:latin typeface="+mj-lt"/>
              </a:rPr>
              <a:t>odularization of glazing panels</a:t>
            </a:r>
            <a:endParaRPr lang="en-US" sz="1800" dirty="0">
              <a:solidFill>
                <a:schemeClr val="accent3"/>
              </a:solidFill>
              <a:latin typeface="+mj-lt"/>
            </a:endParaRPr>
          </a:p>
        </p:txBody>
      </p:sp>
      <p:sp>
        <p:nvSpPr>
          <p:cNvPr id="35" name="TextBox 34"/>
          <p:cNvSpPr txBox="1"/>
          <p:nvPr/>
        </p:nvSpPr>
        <p:spPr>
          <a:xfrm>
            <a:off x="9139911" y="85695"/>
            <a:ext cx="9144000" cy="461665"/>
          </a:xfrm>
          <a:prstGeom prst="rect">
            <a:avLst/>
          </a:prstGeom>
          <a:noFill/>
        </p:spPr>
        <p:txBody>
          <a:bodyPr wrap="square" rtlCol="0">
            <a:spAutoFit/>
          </a:bodyPr>
          <a:lstStyle/>
          <a:p>
            <a:pPr algn="ctr"/>
            <a:r>
              <a:rPr lang="en-US" sz="2400" b="1" dirty="0" smtClean="0">
                <a:solidFill>
                  <a:schemeClr val="bg1"/>
                </a:solidFill>
                <a:latin typeface="+mj-lt"/>
              </a:rPr>
              <a:t>Design</a:t>
            </a:r>
          </a:p>
        </p:txBody>
      </p:sp>
      <p:grpSp>
        <p:nvGrpSpPr>
          <p:cNvPr id="34" name="Group 33"/>
          <p:cNvGrpSpPr/>
          <p:nvPr/>
        </p:nvGrpSpPr>
        <p:grpSpPr>
          <a:xfrm>
            <a:off x="2590800" y="-38100"/>
            <a:ext cx="3962400" cy="723900"/>
            <a:chOff x="2590800" y="-38100"/>
            <a:chExt cx="3962400" cy="723900"/>
          </a:xfrm>
        </p:grpSpPr>
        <p:sp>
          <p:nvSpPr>
            <p:cNvPr id="37" name="Rectangle 36"/>
            <p:cNvSpPr/>
            <p:nvPr/>
          </p:nvSpPr>
          <p:spPr>
            <a:xfrm>
              <a:off x="2590800" y="-38100"/>
              <a:ext cx="3962400" cy="723900"/>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5" descr="F:\AE Senior Thesis\Fall Semester\Reference Documents\Images\Logos\Gilbane Building Company.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61904" y="13542"/>
              <a:ext cx="1581496" cy="620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E:\AE Senior Thesis\FINAL REPORT\998 - Background Research\EH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95800" y="14854"/>
              <a:ext cx="1958898" cy="579891"/>
            </a:xfrm>
            <a:prstGeom prst="rect">
              <a:avLst/>
            </a:prstGeom>
            <a:noFill/>
            <a:extLst>
              <a:ext uri="{909E8E84-426E-40DD-AFC4-6F175D3DCCD1}">
                <a14:hiddenFill xmlns:a14="http://schemas.microsoft.com/office/drawing/2010/main">
                  <a:solidFill>
                    <a:srgbClr val="FFFFFF"/>
                  </a:solidFill>
                </a14:hiddenFill>
              </a:ext>
            </a:extLst>
          </p:spPr>
        </p:pic>
      </p:grpSp>
      <p:pic>
        <p:nvPicPr>
          <p:cNvPr id="58" name="Picture 57"/>
          <p:cNvPicPr/>
          <p:nvPr/>
        </p:nvPicPr>
        <p:blipFill>
          <a:blip r:embed="rId6">
            <a:extLst>
              <a:ext uri="{28A0092B-C50C-407E-A947-70E740481C1C}">
                <a14:useLocalDpi xmlns:a14="http://schemas.microsoft.com/office/drawing/2010/main" val="0"/>
              </a:ext>
            </a:extLst>
          </a:blip>
          <a:stretch>
            <a:fillRect/>
          </a:stretch>
        </p:blipFill>
        <p:spPr>
          <a:xfrm>
            <a:off x="13716000" y="870911"/>
            <a:ext cx="4451883" cy="5502261"/>
          </a:xfrm>
          <a:prstGeom prst="rect">
            <a:avLst/>
          </a:prstGeom>
          <a:ln>
            <a:noFill/>
          </a:ln>
          <a:effectLst>
            <a:outerShdw blurRad="292100" dist="139700" dir="2700000" algn="tl" rotWithShape="0">
              <a:srgbClr val="333333">
                <a:alpha val="65000"/>
              </a:srgbClr>
            </a:outerShdw>
          </a:effectLst>
        </p:spPr>
      </p:pic>
      <p:pic>
        <p:nvPicPr>
          <p:cNvPr id="60" name="Picture 59"/>
          <p:cNvPicPr/>
          <p:nvPr/>
        </p:nvPicPr>
        <p:blipFill>
          <a:blip r:embed="rId7">
            <a:extLst>
              <a:ext uri="{28A0092B-C50C-407E-A947-70E740481C1C}">
                <a14:useLocalDpi xmlns:a14="http://schemas.microsoft.com/office/drawing/2010/main" val="0"/>
              </a:ext>
            </a:extLst>
          </a:blip>
          <a:stretch>
            <a:fillRect/>
          </a:stretch>
        </p:blipFill>
        <p:spPr>
          <a:xfrm>
            <a:off x="9233268" y="1000841"/>
            <a:ext cx="4254131" cy="5242035"/>
          </a:xfrm>
          <a:prstGeom prst="rect">
            <a:avLst/>
          </a:prstGeom>
          <a:ln>
            <a:noFill/>
          </a:ln>
          <a:effectLst>
            <a:outerShdw blurRad="292100" dist="139700" dir="2700000" algn="tl" rotWithShape="0">
              <a:srgbClr val="333333">
                <a:alpha val="65000"/>
              </a:srgbClr>
            </a:outerShdw>
          </a:effectLst>
        </p:spPr>
      </p:pic>
      <p:pic>
        <p:nvPicPr>
          <p:cNvPr id="36" name="Picture 35"/>
          <p:cNvPicPr/>
          <p:nvPr/>
        </p:nvPicPr>
        <p:blipFill>
          <a:blip r:embed="rId8"/>
          <a:stretch>
            <a:fillRect/>
          </a:stretch>
        </p:blipFill>
        <p:spPr>
          <a:xfrm>
            <a:off x="963665" y="2802669"/>
            <a:ext cx="4453890" cy="3438525"/>
          </a:xfrm>
          <a:prstGeom prst="rect">
            <a:avLst/>
          </a:prstGeom>
          <a:ln>
            <a:noFill/>
          </a:ln>
          <a:effectLst>
            <a:outerShdw blurRad="292100" dist="139700" dir="2700000" algn="tl" rotWithShape="0">
              <a:srgbClr val="333333">
                <a:alpha val="65000"/>
              </a:srgbClr>
            </a:outerShdw>
          </a:effectLst>
        </p:spPr>
      </p:pic>
      <p:pic>
        <p:nvPicPr>
          <p:cNvPr id="39" name="Picture 38"/>
          <p:cNvPicPr/>
          <p:nvPr/>
        </p:nvPicPr>
        <p:blipFill rotWithShape="1">
          <a:blip r:embed="rId9"/>
          <a:srcRect t="5114"/>
          <a:stretch/>
        </p:blipFill>
        <p:spPr bwMode="auto">
          <a:xfrm>
            <a:off x="19507200" y="1000841"/>
            <a:ext cx="4241348" cy="354033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aphicFrame>
        <p:nvGraphicFramePr>
          <p:cNvPr id="3" name="Table 2"/>
          <p:cNvGraphicFramePr>
            <a:graphicFrameLocks noGrp="1"/>
          </p:cNvGraphicFramePr>
          <p:nvPr>
            <p:extLst>
              <p:ext uri="{D42A27DB-BD31-4B8C-83A1-F6EECF244321}">
                <p14:modId xmlns:p14="http://schemas.microsoft.com/office/powerpoint/2010/main" val="3628837849"/>
              </p:ext>
            </p:extLst>
          </p:nvPr>
        </p:nvGraphicFramePr>
        <p:xfrm>
          <a:off x="5642886" y="3548475"/>
          <a:ext cx="3120114" cy="1633125"/>
        </p:xfrm>
        <a:graphic>
          <a:graphicData uri="http://schemas.openxmlformats.org/drawingml/2006/table">
            <a:tbl>
              <a:tblPr firstRow="1" lastRow="1" bandRow="1">
                <a:tableStyleId>{F5AB1C69-6EDB-4FF4-983F-18BD219EF322}</a:tableStyleId>
              </a:tblPr>
              <a:tblGrid>
                <a:gridCol w="1560057"/>
                <a:gridCol w="1560057"/>
              </a:tblGrid>
              <a:tr h="266200">
                <a:tc>
                  <a:txBody>
                    <a:bodyPr/>
                    <a:lstStyle/>
                    <a:p>
                      <a:pPr marL="0" marR="0" algn="ctr">
                        <a:lnSpc>
                          <a:spcPct val="115000"/>
                        </a:lnSpc>
                        <a:spcBef>
                          <a:spcPts val="0"/>
                        </a:spcBef>
                        <a:spcAft>
                          <a:spcPts val="0"/>
                        </a:spcAft>
                      </a:pPr>
                      <a:r>
                        <a:rPr lang="en-US" sz="1400">
                          <a:effectLst/>
                        </a:rPr>
                        <a:t>System</a:t>
                      </a:r>
                      <a:endParaRPr lang="en-US" sz="1400">
                        <a:solidFill>
                          <a:srgbClr val="5A5A5A"/>
                        </a:solidFill>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400">
                          <a:effectLst/>
                        </a:rPr>
                        <a:t>Cost</a:t>
                      </a:r>
                      <a:endParaRPr lang="en-US" sz="1400">
                        <a:solidFill>
                          <a:srgbClr val="5A5A5A"/>
                        </a:solidFill>
                        <a:effectLst/>
                        <a:latin typeface="Calibri"/>
                        <a:ea typeface="Times New Roman"/>
                        <a:cs typeface="Times New Roman"/>
                      </a:endParaRPr>
                    </a:p>
                  </a:txBody>
                  <a:tcPr marL="68580" marR="68580" marT="0" marB="0"/>
                </a:tc>
              </a:tr>
              <a:tr h="266200">
                <a:tc>
                  <a:txBody>
                    <a:bodyPr/>
                    <a:lstStyle/>
                    <a:p>
                      <a:pPr marL="0" marR="0" algn="ctr">
                        <a:lnSpc>
                          <a:spcPct val="115000"/>
                        </a:lnSpc>
                        <a:spcBef>
                          <a:spcPts val="0"/>
                        </a:spcBef>
                        <a:spcAft>
                          <a:spcPts val="0"/>
                        </a:spcAft>
                      </a:pPr>
                      <a:r>
                        <a:rPr lang="en-US" sz="1400" dirty="0">
                          <a:effectLst/>
                        </a:rPr>
                        <a:t>Floor System</a:t>
                      </a:r>
                      <a:endParaRPr lang="en-US" sz="1400" dirty="0">
                        <a:solidFill>
                          <a:srgbClr val="5A5A5A"/>
                        </a:solidFill>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400">
                          <a:effectLst/>
                        </a:rPr>
                        <a:t>$8,450</a:t>
                      </a:r>
                      <a:endParaRPr lang="en-US" sz="1400">
                        <a:solidFill>
                          <a:srgbClr val="5A5A5A"/>
                        </a:solidFill>
                        <a:effectLst/>
                        <a:latin typeface="Calibri"/>
                        <a:ea typeface="Times New Roman"/>
                        <a:cs typeface="Times New Roman"/>
                      </a:endParaRPr>
                    </a:p>
                  </a:txBody>
                  <a:tcPr marL="68580" marR="68580" marT="0" marB="0"/>
                </a:tc>
              </a:tr>
              <a:tr h="278175">
                <a:tc>
                  <a:txBody>
                    <a:bodyPr/>
                    <a:lstStyle/>
                    <a:p>
                      <a:pPr marL="0" marR="0" algn="ctr">
                        <a:lnSpc>
                          <a:spcPct val="115000"/>
                        </a:lnSpc>
                        <a:spcBef>
                          <a:spcPts val="0"/>
                        </a:spcBef>
                        <a:spcAft>
                          <a:spcPts val="0"/>
                        </a:spcAft>
                      </a:pPr>
                      <a:r>
                        <a:rPr lang="en-US" sz="1400">
                          <a:effectLst/>
                        </a:rPr>
                        <a:t>Structural Steel</a:t>
                      </a:r>
                      <a:endParaRPr lang="en-US" sz="1400">
                        <a:solidFill>
                          <a:srgbClr val="5A5A5A"/>
                        </a:solidFill>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400">
                          <a:effectLst/>
                        </a:rPr>
                        <a:t>$24,338</a:t>
                      </a:r>
                      <a:endParaRPr lang="en-US" sz="1400">
                        <a:solidFill>
                          <a:srgbClr val="5A5A5A"/>
                        </a:solidFill>
                        <a:effectLst/>
                        <a:latin typeface="Calibri"/>
                        <a:ea typeface="Times New Roman"/>
                        <a:cs typeface="Times New Roman"/>
                      </a:endParaRPr>
                    </a:p>
                  </a:txBody>
                  <a:tcPr marL="68580" marR="68580" marT="0" marB="0"/>
                </a:tc>
              </a:tr>
              <a:tr h="278175">
                <a:tc>
                  <a:txBody>
                    <a:bodyPr/>
                    <a:lstStyle/>
                    <a:p>
                      <a:pPr marL="0" marR="0" algn="ctr">
                        <a:lnSpc>
                          <a:spcPct val="115000"/>
                        </a:lnSpc>
                        <a:spcBef>
                          <a:spcPts val="0"/>
                        </a:spcBef>
                        <a:spcAft>
                          <a:spcPts val="0"/>
                        </a:spcAft>
                      </a:pPr>
                      <a:r>
                        <a:rPr lang="en-US" sz="1400">
                          <a:effectLst/>
                        </a:rPr>
                        <a:t>GWB</a:t>
                      </a:r>
                      <a:endParaRPr lang="en-US" sz="1400">
                        <a:solidFill>
                          <a:srgbClr val="5A5A5A"/>
                        </a:solidFill>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400">
                          <a:effectLst/>
                        </a:rPr>
                        <a:t>$3,280</a:t>
                      </a:r>
                      <a:endParaRPr lang="en-US" sz="1400">
                        <a:solidFill>
                          <a:srgbClr val="5A5A5A"/>
                        </a:solidFill>
                        <a:effectLst/>
                        <a:latin typeface="Calibri"/>
                        <a:ea typeface="Times New Roman"/>
                        <a:cs typeface="Times New Roman"/>
                      </a:endParaRPr>
                    </a:p>
                  </a:txBody>
                  <a:tcPr marL="68580" marR="68580" marT="0" marB="0"/>
                </a:tc>
              </a:tr>
              <a:tr h="266200">
                <a:tc>
                  <a:txBody>
                    <a:bodyPr/>
                    <a:lstStyle/>
                    <a:p>
                      <a:pPr marL="0" marR="0" algn="ctr">
                        <a:lnSpc>
                          <a:spcPct val="115000"/>
                        </a:lnSpc>
                        <a:spcBef>
                          <a:spcPts val="0"/>
                        </a:spcBef>
                        <a:spcAft>
                          <a:spcPts val="0"/>
                        </a:spcAft>
                      </a:pPr>
                      <a:r>
                        <a:rPr lang="en-US" sz="1400">
                          <a:effectLst/>
                        </a:rPr>
                        <a:t>Finishes</a:t>
                      </a:r>
                      <a:endParaRPr lang="en-US" sz="1400">
                        <a:solidFill>
                          <a:srgbClr val="5A5A5A"/>
                        </a:solidFill>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400" dirty="0">
                          <a:effectLst/>
                        </a:rPr>
                        <a:t>$87,387</a:t>
                      </a:r>
                      <a:endParaRPr lang="en-US" sz="1400" dirty="0">
                        <a:solidFill>
                          <a:srgbClr val="5A5A5A"/>
                        </a:solidFill>
                        <a:effectLst/>
                        <a:latin typeface="Calibri"/>
                        <a:ea typeface="Times New Roman"/>
                        <a:cs typeface="Times New Roman"/>
                      </a:endParaRPr>
                    </a:p>
                  </a:txBody>
                  <a:tcPr marL="68580" marR="68580" marT="0" marB="0"/>
                </a:tc>
              </a:tr>
              <a:tr h="278175">
                <a:tc>
                  <a:txBody>
                    <a:bodyPr/>
                    <a:lstStyle/>
                    <a:p>
                      <a:pPr marL="0" marR="0" algn="ctr">
                        <a:lnSpc>
                          <a:spcPct val="115000"/>
                        </a:lnSpc>
                        <a:spcBef>
                          <a:spcPts val="0"/>
                        </a:spcBef>
                        <a:spcAft>
                          <a:spcPts val="0"/>
                        </a:spcAft>
                      </a:pPr>
                      <a:r>
                        <a:rPr lang="en-US" sz="1400">
                          <a:effectLst/>
                        </a:rPr>
                        <a:t>Redesign Total</a:t>
                      </a:r>
                      <a:endParaRPr lang="en-US" sz="1400">
                        <a:solidFill>
                          <a:srgbClr val="5A5A5A"/>
                        </a:solidFill>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400" dirty="0">
                          <a:effectLst/>
                        </a:rPr>
                        <a:t>$123,455</a:t>
                      </a:r>
                      <a:endParaRPr lang="en-US" sz="1400" dirty="0">
                        <a:solidFill>
                          <a:srgbClr val="5A5A5A"/>
                        </a:solidFill>
                        <a:effectLst/>
                        <a:latin typeface="Calibri"/>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17713130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24198378" y="647700"/>
            <a:ext cx="3254298" cy="6210300"/>
            <a:chOff x="24198378" y="647700"/>
            <a:chExt cx="3254298" cy="6210300"/>
          </a:xfrm>
        </p:grpSpPr>
        <p:sp>
          <p:nvSpPr>
            <p:cNvPr id="46" name="Rectangle 45"/>
            <p:cNvSpPr/>
            <p:nvPr/>
          </p:nvSpPr>
          <p:spPr>
            <a:xfrm>
              <a:off x="24198378" y="647700"/>
              <a:ext cx="3254298" cy="6210300"/>
            </a:xfrm>
            <a:prstGeom prst="rect">
              <a:avLst/>
            </a:prstGeom>
            <a:gradFill>
              <a:gsLst>
                <a:gs pos="22000">
                  <a:schemeClr val="bg1">
                    <a:alpha val="70000"/>
                    <a:lumMod val="93000"/>
                  </a:schemeClr>
                </a:gs>
                <a:gs pos="100000">
                  <a:schemeClr val="bg1">
                    <a:lumMod val="75000"/>
                    <a:alpha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24231600" y="1464324"/>
              <a:ext cx="2720898" cy="307777"/>
            </a:xfrm>
            <a:prstGeom prst="rect">
              <a:avLst/>
            </a:prstGeom>
            <a:noFill/>
          </p:spPr>
          <p:txBody>
            <a:bodyPr wrap="square" rtlCol="0">
              <a:spAutoFit/>
            </a:bodyPr>
            <a:lstStyle/>
            <a:p>
              <a:pPr algn="ctr"/>
              <a:r>
                <a:rPr lang="en-US" sz="1400" b="1" u="sng" dirty="0" smtClean="0">
                  <a:solidFill>
                    <a:schemeClr val="accent3"/>
                  </a:solidFill>
                  <a:latin typeface="+mj-lt"/>
                </a:rPr>
                <a:t>Presentation Outline</a:t>
              </a:r>
              <a:endParaRPr lang="en-US" sz="1400" b="1" u="sng" dirty="0">
                <a:solidFill>
                  <a:schemeClr val="accent3"/>
                </a:solidFill>
                <a:latin typeface="+mj-lt"/>
              </a:endParaRPr>
            </a:p>
          </p:txBody>
        </p:sp>
        <p:sp>
          <p:nvSpPr>
            <p:cNvPr id="48" name="TextBox 47"/>
            <p:cNvSpPr txBox="1"/>
            <p:nvPr/>
          </p:nvSpPr>
          <p:spPr>
            <a:xfrm>
              <a:off x="24384000" y="1820499"/>
              <a:ext cx="2895600" cy="3647152"/>
            </a:xfrm>
            <a:prstGeom prst="rect">
              <a:avLst/>
            </a:prstGeom>
            <a:noFill/>
          </p:spPr>
          <p:txBody>
            <a:bodyPr wrap="square" rtlCol="0">
              <a:spAutoFit/>
            </a:bodyPr>
            <a:lstStyle/>
            <a:p>
              <a:pPr marL="285750" indent="-285750">
                <a:buFont typeface="+mj-lt"/>
                <a:buAutoNum type="romanUcPeriod"/>
              </a:pPr>
              <a:r>
                <a:rPr lang="en-US" sz="1100" b="1" dirty="0" smtClean="0">
                  <a:solidFill>
                    <a:schemeClr val="tx1">
                      <a:lumMod val="50000"/>
                      <a:lumOff val="50000"/>
                    </a:schemeClr>
                  </a:solidFill>
                  <a:latin typeface="+mj-lt"/>
                </a:rPr>
                <a:t>Project Background</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accent3"/>
                  </a:solidFill>
                  <a:latin typeface="+mj-lt"/>
                </a:rPr>
                <a:t>VDC Implementation</a:t>
              </a:r>
            </a:p>
            <a:p>
              <a:pPr marL="742950" lvl="1" indent="-285750">
                <a:buFont typeface="+mj-lt"/>
                <a:buAutoNum type="romanUcPeriod"/>
              </a:pPr>
              <a:r>
                <a:rPr lang="en-US" sz="1100" b="1" dirty="0" smtClean="0">
                  <a:solidFill>
                    <a:schemeClr val="accent3"/>
                  </a:solidFill>
                  <a:latin typeface="+mj-lt"/>
                </a:rPr>
                <a:t>Design</a:t>
              </a:r>
            </a:p>
            <a:p>
              <a:pPr marL="1200150" lvl="2" indent="-285750">
                <a:buFont typeface="+mj-lt"/>
                <a:buAutoNum type="romanUcPeriod"/>
              </a:pPr>
              <a:r>
                <a:rPr lang="en-US" sz="1100" b="1" dirty="0" smtClean="0">
                  <a:solidFill>
                    <a:schemeClr val="tx1">
                      <a:lumMod val="50000"/>
                      <a:lumOff val="50000"/>
                    </a:schemeClr>
                  </a:solidFill>
                  <a:latin typeface="+mj-lt"/>
                </a:rPr>
                <a:t>Atrium Curtain Wall</a:t>
              </a:r>
            </a:p>
            <a:p>
              <a:pPr marL="1200150" lvl="2" indent="-285750">
                <a:buFont typeface="+mj-lt"/>
                <a:buAutoNum type="romanUcPeriod"/>
              </a:pPr>
              <a:r>
                <a:rPr lang="en-US" sz="1100" b="1" dirty="0" smtClean="0">
                  <a:solidFill>
                    <a:schemeClr val="accent3"/>
                  </a:solidFill>
                  <a:latin typeface="+mj-lt"/>
                </a:rPr>
                <a:t>Pour Strip System</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Preconstruction</a:t>
              </a:r>
            </a:p>
            <a:p>
              <a:pPr marL="1200150" lvl="2" indent="-285750">
                <a:buFont typeface="+mj-lt"/>
                <a:buAutoNum type="romanUcPeriod"/>
              </a:pPr>
              <a:r>
                <a:rPr lang="en-US" sz="1100" b="1" dirty="0" smtClean="0">
                  <a:solidFill>
                    <a:schemeClr val="tx1">
                      <a:lumMod val="50000"/>
                      <a:lumOff val="50000"/>
                    </a:schemeClr>
                  </a:solidFill>
                  <a:latin typeface="+mj-lt"/>
                </a:rPr>
                <a:t>3D QTO &amp; Estimating</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Construction</a:t>
              </a:r>
            </a:p>
            <a:p>
              <a:pPr marL="1200150" lvl="2" indent="-285750">
                <a:buFont typeface="+mj-lt"/>
                <a:buAutoNum type="romanUcPeriod"/>
              </a:pPr>
              <a:r>
                <a:rPr lang="en-US" sz="1100" b="1" dirty="0" smtClean="0">
                  <a:solidFill>
                    <a:schemeClr val="tx1">
                      <a:lumMod val="50000"/>
                      <a:lumOff val="50000"/>
                    </a:schemeClr>
                  </a:solidFill>
                  <a:latin typeface="+mj-lt"/>
                </a:rPr>
                <a:t>Steel Trending</a:t>
              </a:r>
            </a:p>
            <a:p>
              <a:pPr marL="1200150" lvl="2" indent="-285750">
                <a:buFont typeface="+mj-lt"/>
                <a:buAutoNum type="romanUcPeriod"/>
              </a:pPr>
              <a:r>
                <a:rPr lang="en-US" sz="1100" b="1" dirty="0" smtClean="0">
                  <a:solidFill>
                    <a:schemeClr val="tx1">
                      <a:lumMod val="50000"/>
                      <a:lumOff val="50000"/>
                    </a:schemeClr>
                  </a:solidFill>
                  <a:latin typeface="+mj-lt"/>
                </a:rPr>
                <a:t>Crane Logistics</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Turnover</a:t>
              </a:r>
            </a:p>
            <a:p>
              <a:pPr marL="1200150" lvl="2" indent="-285750">
                <a:buFont typeface="+mj-lt"/>
                <a:buAutoNum type="romanUcPeriod"/>
              </a:pPr>
              <a:r>
                <a:rPr lang="en-US" sz="1100" b="1" dirty="0" smtClean="0">
                  <a:solidFill>
                    <a:schemeClr val="tx1">
                      <a:lumMod val="50000"/>
                      <a:lumOff val="50000"/>
                    </a:schemeClr>
                  </a:solidFill>
                  <a:latin typeface="+mj-lt"/>
                </a:rPr>
                <a:t>FM Documentation</a:t>
              </a:r>
            </a:p>
            <a:p>
              <a:pPr marL="1200150" lvl="2" indent="-285750">
                <a:buFont typeface="+mj-lt"/>
                <a:buAutoNum type="romanUcPeriod"/>
              </a:pPr>
              <a:r>
                <a:rPr lang="en-US" sz="1100" b="1" dirty="0" smtClean="0">
                  <a:solidFill>
                    <a:schemeClr val="tx1">
                      <a:lumMod val="50000"/>
                      <a:lumOff val="50000"/>
                    </a:schemeClr>
                  </a:solidFill>
                  <a:latin typeface="+mj-lt"/>
                </a:rPr>
                <a:t>FM Interact</a:t>
              </a:r>
            </a:p>
            <a:p>
              <a:pPr marL="285750" indent="-285750">
                <a:buFont typeface="+mj-lt"/>
                <a:buAutoNum type="romanUcPeriod"/>
              </a:pPr>
              <a:endParaRPr lang="en-US" sz="1100" b="1" dirty="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Recommendations</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Acknowledgements</a:t>
              </a:r>
            </a:p>
          </p:txBody>
        </p:sp>
      </p:grpSp>
      <p:sp>
        <p:nvSpPr>
          <p:cNvPr id="5" name="Rectangle 4"/>
          <p:cNvSpPr/>
          <p:nvPr/>
        </p:nvSpPr>
        <p:spPr>
          <a:xfrm>
            <a:off x="9166302" y="-1371600"/>
            <a:ext cx="9144000" cy="12954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22302" y="-1371600"/>
            <a:ext cx="9144000" cy="12954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8" name="Rectangle 7"/>
          <p:cNvSpPr/>
          <p:nvPr/>
        </p:nvSpPr>
        <p:spPr>
          <a:xfrm>
            <a:off x="18299151" y="-1371600"/>
            <a:ext cx="9144000" cy="12954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 name="TextBox 1"/>
          <p:cNvSpPr txBox="1"/>
          <p:nvPr/>
        </p:nvSpPr>
        <p:spPr>
          <a:xfrm>
            <a:off x="0" y="1000841"/>
            <a:ext cx="9144000" cy="369332"/>
          </a:xfrm>
          <a:prstGeom prst="rect">
            <a:avLst/>
          </a:prstGeom>
          <a:noFill/>
        </p:spPr>
        <p:txBody>
          <a:bodyPr wrap="square" rtlCol="0">
            <a:spAutoFit/>
          </a:bodyPr>
          <a:lstStyle/>
          <a:p>
            <a:pPr algn="ctr"/>
            <a:r>
              <a:rPr lang="en-US" sz="1800" b="1" dirty="0" smtClean="0">
                <a:solidFill>
                  <a:schemeClr val="accent3"/>
                </a:solidFill>
                <a:latin typeface="+mj-lt"/>
              </a:rPr>
              <a:t>Structural Breadth Analysis</a:t>
            </a:r>
            <a:endParaRPr lang="en-US" sz="1800" b="1" dirty="0">
              <a:solidFill>
                <a:schemeClr val="accent3"/>
              </a:solidFill>
              <a:latin typeface="+mj-lt"/>
            </a:endParaRPr>
          </a:p>
        </p:txBody>
      </p:sp>
      <p:sp>
        <p:nvSpPr>
          <p:cNvPr id="4" name="Rectangle 3"/>
          <p:cNvSpPr/>
          <p:nvPr/>
        </p:nvSpPr>
        <p:spPr>
          <a:xfrm>
            <a:off x="0" y="-38100"/>
            <a:ext cx="27432000" cy="723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p:cNvSpPr/>
          <p:nvPr/>
        </p:nvSpPr>
        <p:spPr>
          <a:xfrm>
            <a:off x="0" y="6515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accent3"/>
                </a:solidFill>
              </a:rPr>
              <a:t>Brian J. Nahas [Construction </a:t>
            </a:r>
            <a:r>
              <a:rPr lang="en-US" sz="1400" b="1" dirty="0" smtClean="0">
                <a:solidFill>
                  <a:schemeClr val="accent3"/>
                </a:solidFill>
              </a:rPr>
              <a:t>Management Option]</a:t>
            </a:r>
            <a:endParaRPr lang="en-US" sz="1400" b="1" dirty="0">
              <a:solidFill>
                <a:schemeClr val="accent3"/>
              </a:solidFill>
            </a:endParaRPr>
          </a:p>
        </p:txBody>
      </p:sp>
      <p:grpSp>
        <p:nvGrpSpPr>
          <p:cNvPr id="15" name="Group 14"/>
          <p:cNvGrpSpPr/>
          <p:nvPr/>
        </p:nvGrpSpPr>
        <p:grpSpPr>
          <a:xfrm rot="16200000">
            <a:off x="26516110" y="5815549"/>
            <a:ext cx="571500" cy="568520"/>
            <a:chOff x="8305800" y="685800"/>
            <a:chExt cx="762000" cy="758026"/>
          </a:xfrm>
        </p:grpSpPr>
        <p:sp>
          <p:nvSpPr>
            <p:cNvPr id="12" name="Rectangle 11"/>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304800" y="5814059"/>
            <a:ext cx="571500" cy="568520"/>
            <a:chOff x="8305800" y="685800"/>
            <a:chExt cx="762000" cy="758026"/>
          </a:xfrm>
        </p:grpSpPr>
        <p:sp>
          <p:nvSpPr>
            <p:cNvPr id="17" name="Rectangle 16"/>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p:cNvPicPr/>
          <p:nvPr/>
        </p:nvPicPr>
        <p:blipFill rotWithShape="1">
          <a:blip r:embed="rId2" cstate="print">
            <a:extLst>
              <a:ext uri="{BEBA8EAE-BF5A-486C-A8C5-ECC9F3942E4B}">
                <a14:imgProps xmlns:a14="http://schemas.microsoft.com/office/drawing/2010/main">
                  <a14:imgLayer r:embed="rId3">
                    <a14:imgEffect>
                      <a14:backgroundRemoval t="0" b="100000" l="0" r="100000">
                        <a14:backgroundMark x1="8074" y1="88456" x2="8074" y2="88456"/>
                        <a14:backgroundMark x1="27542" y1="90756" x2="27542" y2="90756"/>
                        <a14:backgroundMark x1="0" y1="77851" x2="17398" y2="86110"/>
                      </a14:backgroundRemoval>
                    </a14:imgEffect>
                  </a14:imgLayer>
                </a14:imgProps>
              </a:ext>
              <a:ext uri="{28A0092B-C50C-407E-A947-70E740481C1C}">
                <a14:useLocalDpi xmlns:a14="http://schemas.microsoft.com/office/drawing/2010/main"/>
              </a:ext>
            </a:extLst>
          </a:blip>
          <a:srcRect/>
          <a:stretch/>
        </p:blipFill>
        <p:spPr bwMode="auto">
          <a:xfrm>
            <a:off x="25069800" y="-2165"/>
            <a:ext cx="2362200" cy="114516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1" name="Rectangle 30"/>
          <p:cNvSpPr/>
          <p:nvPr/>
        </p:nvSpPr>
        <p:spPr>
          <a:xfrm>
            <a:off x="9147531" y="-76200"/>
            <a:ext cx="9144000" cy="76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8288000" y="9503"/>
            <a:ext cx="9144000" cy="338554"/>
          </a:xfrm>
          <a:prstGeom prst="rect">
            <a:avLst/>
          </a:prstGeom>
          <a:noFill/>
        </p:spPr>
        <p:txBody>
          <a:bodyPr wrap="square" rtlCol="0">
            <a:spAutoFit/>
          </a:bodyPr>
          <a:lstStyle/>
          <a:p>
            <a:pPr algn="ctr"/>
            <a:r>
              <a:rPr lang="en-US" sz="1600" b="1" dirty="0" smtClean="0">
                <a:solidFill>
                  <a:schemeClr val="accent3"/>
                </a:solidFill>
                <a:latin typeface="+mj-lt"/>
              </a:rPr>
              <a:t>New Regional Medical Center</a:t>
            </a:r>
          </a:p>
        </p:txBody>
      </p:sp>
      <p:sp>
        <p:nvSpPr>
          <p:cNvPr id="28" name="TextBox 27"/>
          <p:cNvSpPr txBox="1"/>
          <p:nvPr/>
        </p:nvSpPr>
        <p:spPr>
          <a:xfrm>
            <a:off x="18288000" y="316468"/>
            <a:ext cx="9144000" cy="307777"/>
          </a:xfrm>
          <a:prstGeom prst="rect">
            <a:avLst/>
          </a:prstGeom>
          <a:noFill/>
        </p:spPr>
        <p:txBody>
          <a:bodyPr wrap="square" rtlCol="0">
            <a:spAutoFit/>
          </a:bodyPr>
          <a:lstStyle/>
          <a:p>
            <a:pPr algn="ctr"/>
            <a:r>
              <a:rPr lang="en-US" sz="1400" b="1" dirty="0" smtClean="0">
                <a:solidFill>
                  <a:schemeClr val="accent3"/>
                </a:solidFill>
                <a:latin typeface="+mj-lt"/>
              </a:rPr>
              <a:t>East Norriton, PA</a:t>
            </a:r>
            <a:endParaRPr lang="en-US" sz="1400" b="1" dirty="0">
              <a:solidFill>
                <a:schemeClr val="accent3"/>
              </a:solidFill>
              <a:latin typeface="+mj-lt"/>
            </a:endParaRPr>
          </a:p>
        </p:txBody>
      </p:sp>
      <p:pic>
        <p:nvPicPr>
          <p:cNvPr id="40" name="Picture 3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420600" y="973588"/>
            <a:ext cx="5349574" cy="3200400"/>
          </a:xfrm>
          <a:prstGeom prst="rect">
            <a:avLst/>
          </a:prstGeom>
        </p:spPr>
      </p:pic>
      <p:sp>
        <p:nvSpPr>
          <p:cNvPr id="36" name="TextBox 35"/>
          <p:cNvSpPr txBox="1"/>
          <p:nvPr/>
        </p:nvSpPr>
        <p:spPr>
          <a:xfrm>
            <a:off x="9139911" y="85695"/>
            <a:ext cx="9144000" cy="461665"/>
          </a:xfrm>
          <a:prstGeom prst="rect">
            <a:avLst/>
          </a:prstGeom>
          <a:noFill/>
        </p:spPr>
        <p:txBody>
          <a:bodyPr wrap="square" rtlCol="0">
            <a:spAutoFit/>
          </a:bodyPr>
          <a:lstStyle/>
          <a:p>
            <a:pPr algn="ctr"/>
            <a:r>
              <a:rPr lang="en-US" sz="2400" b="1" dirty="0" smtClean="0">
                <a:solidFill>
                  <a:schemeClr val="bg1"/>
                </a:solidFill>
                <a:latin typeface="+mj-lt"/>
              </a:rPr>
              <a:t>Design</a:t>
            </a:r>
          </a:p>
        </p:txBody>
      </p:sp>
      <p:grpSp>
        <p:nvGrpSpPr>
          <p:cNvPr id="41" name="Group 40"/>
          <p:cNvGrpSpPr/>
          <p:nvPr/>
        </p:nvGrpSpPr>
        <p:grpSpPr>
          <a:xfrm>
            <a:off x="2590800" y="-38100"/>
            <a:ext cx="3962400" cy="723900"/>
            <a:chOff x="2590800" y="-38100"/>
            <a:chExt cx="3962400" cy="723900"/>
          </a:xfrm>
        </p:grpSpPr>
        <p:sp>
          <p:nvSpPr>
            <p:cNvPr id="42" name="Rectangle 41"/>
            <p:cNvSpPr/>
            <p:nvPr/>
          </p:nvSpPr>
          <p:spPr>
            <a:xfrm>
              <a:off x="2590800" y="-38100"/>
              <a:ext cx="3962400" cy="723900"/>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5" descr="F:\AE Senior Thesis\Fall Semester\Reference Documents\Images\Logos\Gilbane Building Company.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61904" y="13542"/>
              <a:ext cx="1581496" cy="62061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E:\AE Senior Thesis\FINAL REPORT\998 - Background Research\EHN.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95800" y="14854"/>
              <a:ext cx="1958898" cy="5798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10893435" y="4343400"/>
            <a:ext cx="5035529" cy="2030608"/>
            <a:chOff x="0" y="906463"/>
            <a:chExt cx="3552825" cy="1352330"/>
          </a:xfrm>
        </p:grpSpPr>
        <p:pic>
          <p:nvPicPr>
            <p:cNvPr id="50" name="Picture 49"/>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0" y="906463"/>
              <a:ext cx="3552825" cy="1352330"/>
            </a:xfrm>
            <a:prstGeom prst="rect">
              <a:avLst/>
            </a:prstGeom>
            <a:ln>
              <a:noFill/>
            </a:ln>
            <a:effectLst>
              <a:outerShdw blurRad="292100" dist="139700" dir="2700000" algn="tl" rotWithShape="0">
                <a:srgbClr val="333333">
                  <a:alpha val="65000"/>
                </a:srgbClr>
              </a:outerShdw>
            </a:effectLst>
          </p:spPr>
        </p:pic>
        <p:cxnSp>
          <p:nvCxnSpPr>
            <p:cNvPr id="51" name="Straight Connector 50"/>
            <p:cNvCxnSpPr/>
            <p:nvPr/>
          </p:nvCxnSpPr>
          <p:spPr>
            <a:xfrm flipH="1">
              <a:off x="733425" y="1333500"/>
              <a:ext cx="238126" cy="504825"/>
            </a:xfrm>
            <a:prstGeom prst="line">
              <a:avLst/>
            </a:prstGeom>
            <a:ln w="57150">
              <a:solidFill>
                <a:schemeClr val="accent2"/>
              </a:solidFill>
            </a:ln>
          </p:spPr>
          <p:style>
            <a:lnRef idx="1">
              <a:schemeClr val="accent4"/>
            </a:lnRef>
            <a:fillRef idx="0">
              <a:schemeClr val="accent4"/>
            </a:fillRef>
            <a:effectRef idx="0">
              <a:schemeClr val="accent4"/>
            </a:effectRef>
            <a:fontRef idx="minor">
              <a:schemeClr val="tx1"/>
            </a:fontRef>
          </p:style>
        </p:cxnSp>
        <p:cxnSp>
          <p:nvCxnSpPr>
            <p:cNvPr id="52" name="Straight Connector 51"/>
            <p:cNvCxnSpPr/>
            <p:nvPr/>
          </p:nvCxnSpPr>
          <p:spPr>
            <a:xfrm flipH="1">
              <a:off x="2638425" y="1495425"/>
              <a:ext cx="1" cy="504825"/>
            </a:xfrm>
            <a:prstGeom prst="line">
              <a:avLst/>
            </a:prstGeom>
            <a:ln w="57150">
              <a:solidFill>
                <a:schemeClr val="accent2"/>
              </a:solidFill>
            </a:ln>
          </p:spPr>
          <p:style>
            <a:lnRef idx="1">
              <a:schemeClr val="accent4"/>
            </a:lnRef>
            <a:fillRef idx="0">
              <a:schemeClr val="accent4"/>
            </a:fillRef>
            <a:effectRef idx="0">
              <a:schemeClr val="accent4"/>
            </a:effectRef>
            <a:fontRef idx="minor">
              <a:schemeClr val="tx1"/>
            </a:fontRef>
          </p:style>
        </p:cxnSp>
      </p:grpSp>
      <p:grpSp>
        <p:nvGrpSpPr>
          <p:cNvPr id="53" name="Group 52"/>
          <p:cNvGrpSpPr/>
          <p:nvPr/>
        </p:nvGrpSpPr>
        <p:grpSpPr>
          <a:xfrm>
            <a:off x="20564186" y="4059946"/>
            <a:ext cx="2083684" cy="2101931"/>
            <a:chOff x="0" y="-10654"/>
            <a:chExt cx="3533775" cy="3248025"/>
          </a:xfrm>
        </p:grpSpPr>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0654"/>
              <a:ext cx="3533775" cy="3248025"/>
            </a:xfrm>
            <a:prstGeom prst="rect">
              <a:avLst/>
            </a:prstGeom>
            <a:ln>
              <a:noFill/>
            </a:ln>
            <a:effectLst>
              <a:outerShdw blurRad="292100" dist="139700" dir="2700000" algn="tl" rotWithShape="0">
                <a:srgbClr val="333333">
                  <a:alpha val="65000"/>
                </a:srgbClr>
              </a:outerShdw>
            </a:effectLst>
          </p:spPr>
        </p:pic>
        <p:cxnSp>
          <p:nvCxnSpPr>
            <p:cNvPr id="55" name="Straight Connector 54"/>
            <p:cNvCxnSpPr/>
            <p:nvPr/>
          </p:nvCxnSpPr>
          <p:spPr>
            <a:xfrm>
              <a:off x="2181225" y="0"/>
              <a:ext cx="0" cy="2914650"/>
            </a:xfrm>
            <a:prstGeom prst="line">
              <a:avLst/>
            </a:prstGeom>
            <a:ln w="57150">
              <a:solidFill>
                <a:schemeClr val="accent2"/>
              </a:solidFill>
            </a:ln>
          </p:spPr>
          <p:style>
            <a:lnRef idx="1">
              <a:schemeClr val="accent4"/>
            </a:lnRef>
            <a:fillRef idx="0">
              <a:schemeClr val="accent4"/>
            </a:fillRef>
            <a:effectRef idx="0">
              <a:schemeClr val="accent4"/>
            </a:effectRef>
            <a:fontRef idx="minor">
              <a:schemeClr val="tx1"/>
            </a:fontRef>
          </p:style>
        </p:cxnSp>
        <p:cxnSp>
          <p:nvCxnSpPr>
            <p:cNvPr id="56" name="Straight Connector 55"/>
            <p:cNvCxnSpPr/>
            <p:nvPr/>
          </p:nvCxnSpPr>
          <p:spPr>
            <a:xfrm>
              <a:off x="1743075" y="0"/>
              <a:ext cx="0" cy="2914650"/>
            </a:xfrm>
            <a:prstGeom prst="line">
              <a:avLst/>
            </a:prstGeom>
            <a:ln w="57150">
              <a:solidFill>
                <a:schemeClr val="accent2"/>
              </a:solidFill>
            </a:ln>
          </p:spPr>
          <p:style>
            <a:lnRef idx="1">
              <a:schemeClr val="accent4"/>
            </a:lnRef>
            <a:fillRef idx="0">
              <a:schemeClr val="accent4"/>
            </a:fillRef>
            <a:effectRef idx="0">
              <a:schemeClr val="accent4"/>
            </a:effectRef>
            <a:fontRef idx="minor">
              <a:schemeClr val="tx1"/>
            </a:fontRef>
          </p:style>
        </p:cxnSp>
        <p:cxnSp>
          <p:nvCxnSpPr>
            <p:cNvPr id="57" name="Straight Connector 56"/>
            <p:cNvCxnSpPr/>
            <p:nvPr/>
          </p:nvCxnSpPr>
          <p:spPr>
            <a:xfrm flipH="1">
              <a:off x="1743075" y="2886075"/>
              <a:ext cx="438149" cy="0"/>
            </a:xfrm>
            <a:prstGeom prst="line">
              <a:avLst/>
            </a:prstGeom>
            <a:ln w="57150">
              <a:solidFill>
                <a:schemeClr val="accent2"/>
              </a:solidFill>
            </a:ln>
          </p:spPr>
          <p:style>
            <a:lnRef idx="1">
              <a:schemeClr val="accent4"/>
            </a:lnRef>
            <a:fillRef idx="0">
              <a:schemeClr val="accent4"/>
            </a:fillRef>
            <a:effectRef idx="0">
              <a:schemeClr val="accent4"/>
            </a:effectRef>
            <a:fontRef idx="minor">
              <a:schemeClr val="tx1"/>
            </a:fontRef>
          </p:style>
        </p:cxnSp>
      </p:grpSp>
      <p:graphicFrame>
        <p:nvGraphicFramePr>
          <p:cNvPr id="58" name="Table 57"/>
          <p:cNvGraphicFramePr>
            <a:graphicFrameLocks noGrp="1"/>
          </p:cNvGraphicFramePr>
          <p:nvPr>
            <p:extLst>
              <p:ext uri="{D42A27DB-BD31-4B8C-83A1-F6EECF244321}">
                <p14:modId xmlns:p14="http://schemas.microsoft.com/office/powerpoint/2010/main" val="1878699877"/>
              </p:ext>
            </p:extLst>
          </p:nvPr>
        </p:nvGraphicFramePr>
        <p:xfrm>
          <a:off x="1828800" y="1618212"/>
          <a:ext cx="5448618" cy="2514600"/>
        </p:xfrm>
        <a:graphic>
          <a:graphicData uri="http://schemas.openxmlformats.org/drawingml/2006/table">
            <a:tbl>
              <a:tblPr firstRow="1" lastRow="1" bandRow="1">
                <a:tableStyleId>{F5AB1C69-6EDB-4FF4-983F-18BD219EF322}</a:tableStyleId>
              </a:tblPr>
              <a:tblGrid>
                <a:gridCol w="3086418"/>
                <a:gridCol w="2362200"/>
              </a:tblGrid>
              <a:tr h="309111">
                <a:tc gridSpan="2">
                  <a:txBody>
                    <a:bodyPr/>
                    <a:lstStyle/>
                    <a:p>
                      <a:pPr marL="0" marR="0" algn="ctr">
                        <a:lnSpc>
                          <a:spcPct val="115000"/>
                        </a:lnSpc>
                        <a:spcBef>
                          <a:spcPts val="0"/>
                        </a:spcBef>
                        <a:spcAft>
                          <a:spcPts val="0"/>
                        </a:spcAft>
                      </a:pPr>
                      <a:r>
                        <a:rPr lang="en-US" sz="1700" dirty="0">
                          <a:effectLst/>
                        </a:rPr>
                        <a:t>Pour Strip </a:t>
                      </a:r>
                      <a:r>
                        <a:rPr lang="en-US" sz="1700" dirty="0" smtClean="0">
                          <a:effectLst/>
                        </a:rPr>
                        <a:t>Assembly*</a:t>
                      </a:r>
                      <a:endParaRPr lang="en-US" sz="1700" dirty="0">
                        <a:solidFill>
                          <a:srgbClr val="5A5A5A"/>
                        </a:solidFill>
                        <a:effectLst/>
                        <a:latin typeface="Calibri"/>
                        <a:ea typeface="Times New Roman"/>
                        <a:cs typeface="Times New Roman"/>
                      </a:endParaRPr>
                    </a:p>
                  </a:txBody>
                  <a:tcPr marL="115515" marR="115515" marT="0" marB="0"/>
                </a:tc>
                <a:tc hMerge="1">
                  <a:txBody>
                    <a:bodyPr/>
                    <a:lstStyle/>
                    <a:p>
                      <a:endParaRPr lang="en-US"/>
                    </a:p>
                  </a:txBody>
                  <a:tcPr/>
                </a:tc>
              </a:tr>
              <a:tr h="309111">
                <a:tc>
                  <a:txBody>
                    <a:bodyPr/>
                    <a:lstStyle/>
                    <a:p>
                      <a:pPr marL="0" marR="0" algn="ctr">
                        <a:lnSpc>
                          <a:spcPct val="115000"/>
                        </a:lnSpc>
                        <a:spcBef>
                          <a:spcPts val="0"/>
                        </a:spcBef>
                        <a:spcAft>
                          <a:spcPts val="0"/>
                        </a:spcAft>
                      </a:pPr>
                      <a:r>
                        <a:rPr lang="en-US" sz="1700">
                          <a:effectLst/>
                        </a:rPr>
                        <a:t>Foundation System</a:t>
                      </a:r>
                      <a:endParaRPr lang="en-US" sz="1700">
                        <a:solidFill>
                          <a:srgbClr val="5A5A5A"/>
                        </a:solidFill>
                        <a:effectLst/>
                        <a:latin typeface="Calibri"/>
                        <a:ea typeface="Times New Roman"/>
                        <a:cs typeface="Times New Roman"/>
                      </a:endParaRPr>
                    </a:p>
                  </a:txBody>
                  <a:tcPr marL="115515" marR="115515" marT="0" marB="0"/>
                </a:tc>
                <a:tc>
                  <a:txBody>
                    <a:bodyPr/>
                    <a:lstStyle/>
                    <a:p>
                      <a:pPr marL="0" marR="0" algn="ctr">
                        <a:lnSpc>
                          <a:spcPct val="115000"/>
                        </a:lnSpc>
                        <a:spcBef>
                          <a:spcPts val="0"/>
                        </a:spcBef>
                        <a:spcAft>
                          <a:spcPts val="0"/>
                        </a:spcAft>
                      </a:pPr>
                      <a:r>
                        <a:rPr lang="en-US" sz="1700">
                          <a:effectLst/>
                        </a:rPr>
                        <a:t>$59,512</a:t>
                      </a:r>
                      <a:endParaRPr lang="en-US" sz="1700">
                        <a:solidFill>
                          <a:srgbClr val="5A5A5A"/>
                        </a:solidFill>
                        <a:effectLst/>
                        <a:latin typeface="Calibri"/>
                        <a:ea typeface="Times New Roman"/>
                        <a:cs typeface="Times New Roman"/>
                      </a:endParaRPr>
                    </a:p>
                  </a:txBody>
                  <a:tcPr marL="115515" marR="115515" marT="0" marB="0"/>
                </a:tc>
              </a:tr>
              <a:tr h="309111">
                <a:tc>
                  <a:txBody>
                    <a:bodyPr/>
                    <a:lstStyle/>
                    <a:p>
                      <a:pPr marL="0" marR="0" algn="ctr">
                        <a:lnSpc>
                          <a:spcPct val="115000"/>
                        </a:lnSpc>
                        <a:spcBef>
                          <a:spcPts val="0"/>
                        </a:spcBef>
                        <a:spcAft>
                          <a:spcPts val="0"/>
                        </a:spcAft>
                      </a:pPr>
                      <a:r>
                        <a:rPr lang="en-US" sz="1700">
                          <a:effectLst/>
                        </a:rPr>
                        <a:t>Structural Columns</a:t>
                      </a:r>
                      <a:endParaRPr lang="en-US" sz="1700">
                        <a:solidFill>
                          <a:srgbClr val="5A5A5A"/>
                        </a:solidFill>
                        <a:effectLst/>
                        <a:latin typeface="Calibri"/>
                        <a:ea typeface="Times New Roman"/>
                        <a:cs typeface="Times New Roman"/>
                      </a:endParaRPr>
                    </a:p>
                  </a:txBody>
                  <a:tcPr marL="115515" marR="115515" marT="0" marB="0"/>
                </a:tc>
                <a:tc>
                  <a:txBody>
                    <a:bodyPr/>
                    <a:lstStyle/>
                    <a:p>
                      <a:pPr marL="0" marR="0" algn="ctr">
                        <a:lnSpc>
                          <a:spcPct val="115000"/>
                        </a:lnSpc>
                        <a:spcBef>
                          <a:spcPts val="0"/>
                        </a:spcBef>
                        <a:spcAft>
                          <a:spcPts val="0"/>
                        </a:spcAft>
                      </a:pPr>
                      <a:r>
                        <a:rPr lang="en-US" sz="1700" dirty="0">
                          <a:effectLst/>
                        </a:rPr>
                        <a:t>$61,217</a:t>
                      </a:r>
                      <a:endParaRPr lang="en-US" sz="1700" dirty="0">
                        <a:solidFill>
                          <a:srgbClr val="5A5A5A"/>
                        </a:solidFill>
                        <a:effectLst/>
                        <a:latin typeface="Calibri"/>
                        <a:ea typeface="Times New Roman"/>
                        <a:cs typeface="Times New Roman"/>
                      </a:endParaRPr>
                    </a:p>
                  </a:txBody>
                  <a:tcPr marL="115515" marR="115515" marT="0" marB="0"/>
                </a:tc>
              </a:tr>
              <a:tr h="323015">
                <a:tc>
                  <a:txBody>
                    <a:bodyPr/>
                    <a:lstStyle/>
                    <a:p>
                      <a:pPr marL="0" marR="0" algn="ctr">
                        <a:lnSpc>
                          <a:spcPct val="115000"/>
                        </a:lnSpc>
                        <a:spcBef>
                          <a:spcPts val="0"/>
                        </a:spcBef>
                        <a:spcAft>
                          <a:spcPts val="0"/>
                        </a:spcAft>
                      </a:pPr>
                      <a:r>
                        <a:rPr lang="en-US" sz="1700">
                          <a:effectLst/>
                        </a:rPr>
                        <a:t>Structural Beams</a:t>
                      </a:r>
                      <a:endParaRPr lang="en-US" sz="1700">
                        <a:solidFill>
                          <a:srgbClr val="5A5A5A"/>
                        </a:solidFill>
                        <a:effectLst/>
                        <a:latin typeface="Calibri"/>
                        <a:ea typeface="Times New Roman"/>
                        <a:cs typeface="Times New Roman"/>
                      </a:endParaRPr>
                    </a:p>
                  </a:txBody>
                  <a:tcPr marL="115515" marR="115515" marT="0" marB="0"/>
                </a:tc>
                <a:tc>
                  <a:txBody>
                    <a:bodyPr/>
                    <a:lstStyle/>
                    <a:p>
                      <a:pPr marL="0" marR="0" algn="ctr">
                        <a:lnSpc>
                          <a:spcPct val="115000"/>
                        </a:lnSpc>
                        <a:spcBef>
                          <a:spcPts val="0"/>
                        </a:spcBef>
                        <a:spcAft>
                          <a:spcPts val="0"/>
                        </a:spcAft>
                      </a:pPr>
                      <a:r>
                        <a:rPr lang="en-US" sz="1700">
                          <a:effectLst/>
                        </a:rPr>
                        <a:t>$101,826</a:t>
                      </a:r>
                      <a:endParaRPr lang="en-US" sz="1700">
                        <a:solidFill>
                          <a:srgbClr val="5A5A5A"/>
                        </a:solidFill>
                        <a:effectLst/>
                        <a:latin typeface="Calibri"/>
                        <a:ea typeface="Times New Roman"/>
                        <a:cs typeface="Times New Roman"/>
                      </a:endParaRPr>
                    </a:p>
                  </a:txBody>
                  <a:tcPr marL="115515" marR="115515" marT="0" marB="0"/>
                </a:tc>
              </a:tr>
              <a:tr h="323015">
                <a:tc>
                  <a:txBody>
                    <a:bodyPr/>
                    <a:lstStyle/>
                    <a:p>
                      <a:pPr marL="0" marR="0" algn="ctr">
                        <a:lnSpc>
                          <a:spcPct val="115000"/>
                        </a:lnSpc>
                        <a:spcBef>
                          <a:spcPts val="0"/>
                        </a:spcBef>
                        <a:spcAft>
                          <a:spcPts val="0"/>
                        </a:spcAft>
                      </a:pPr>
                      <a:r>
                        <a:rPr lang="en-US" sz="1700">
                          <a:effectLst/>
                        </a:rPr>
                        <a:t>Slab on Grade</a:t>
                      </a:r>
                      <a:endParaRPr lang="en-US" sz="1700">
                        <a:solidFill>
                          <a:srgbClr val="5A5A5A"/>
                        </a:solidFill>
                        <a:effectLst/>
                        <a:latin typeface="Calibri"/>
                        <a:ea typeface="Times New Roman"/>
                        <a:cs typeface="Times New Roman"/>
                      </a:endParaRPr>
                    </a:p>
                  </a:txBody>
                  <a:tcPr marL="115515" marR="115515" marT="0" marB="0"/>
                </a:tc>
                <a:tc>
                  <a:txBody>
                    <a:bodyPr/>
                    <a:lstStyle/>
                    <a:p>
                      <a:pPr marL="0" marR="0" algn="ctr">
                        <a:lnSpc>
                          <a:spcPct val="115000"/>
                        </a:lnSpc>
                        <a:spcBef>
                          <a:spcPts val="0"/>
                        </a:spcBef>
                        <a:spcAft>
                          <a:spcPts val="0"/>
                        </a:spcAft>
                      </a:pPr>
                      <a:r>
                        <a:rPr lang="en-US" sz="1700">
                          <a:effectLst/>
                        </a:rPr>
                        <a:t>$684</a:t>
                      </a:r>
                      <a:endParaRPr lang="en-US" sz="1700">
                        <a:solidFill>
                          <a:srgbClr val="5A5A5A"/>
                        </a:solidFill>
                        <a:effectLst/>
                        <a:latin typeface="Calibri"/>
                        <a:ea typeface="Times New Roman"/>
                        <a:cs typeface="Times New Roman"/>
                      </a:endParaRPr>
                    </a:p>
                  </a:txBody>
                  <a:tcPr marL="115515" marR="115515" marT="0" marB="0"/>
                </a:tc>
              </a:tr>
              <a:tr h="309111">
                <a:tc>
                  <a:txBody>
                    <a:bodyPr/>
                    <a:lstStyle/>
                    <a:p>
                      <a:pPr marL="0" marR="0" algn="ctr">
                        <a:lnSpc>
                          <a:spcPct val="115000"/>
                        </a:lnSpc>
                        <a:spcBef>
                          <a:spcPts val="0"/>
                        </a:spcBef>
                        <a:spcAft>
                          <a:spcPts val="0"/>
                        </a:spcAft>
                      </a:pPr>
                      <a:r>
                        <a:rPr lang="en-US" sz="1700" dirty="0">
                          <a:effectLst/>
                        </a:rPr>
                        <a:t>Slab on Metal Deck</a:t>
                      </a:r>
                      <a:endParaRPr lang="en-US" sz="1700" dirty="0">
                        <a:solidFill>
                          <a:srgbClr val="5A5A5A"/>
                        </a:solidFill>
                        <a:effectLst/>
                        <a:latin typeface="Calibri"/>
                        <a:ea typeface="Times New Roman"/>
                        <a:cs typeface="Times New Roman"/>
                      </a:endParaRPr>
                    </a:p>
                  </a:txBody>
                  <a:tcPr marL="115515" marR="115515" marT="0" marB="0"/>
                </a:tc>
                <a:tc>
                  <a:txBody>
                    <a:bodyPr/>
                    <a:lstStyle/>
                    <a:p>
                      <a:pPr marL="0" marR="0" algn="ctr">
                        <a:lnSpc>
                          <a:spcPct val="115000"/>
                        </a:lnSpc>
                        <a:spcBef>
                          <a:spcPts val="0"/>
                        </a:spcBef>
                        <a:spcAft>
                          <a:spcPts val="0"/>
                        </a:spcAft>
                      </a:pPr>
                      <a:r>
                        <a:rPr lang="en-US" sz="1700">
                          <a:effectLst/>
                        </a:rPr>
                        <a:t>$9,230</a:t>
                      </a:r>
                      <a:endParaRPr lang="en-US" sz="1700">
                        <a:solidFill>
                          <a:srgbClr val="5A5A5A"/>
                        </a:solidFill>
                        <a:effectLst/>
                        <a:latin typeface="Calibri"/>
                        <a:ea typeface="Times New Roman"/>
                        <a:cs typeface="Times New Roman"/>
                      </a:endParaRPr>
                    </a:p>
                  </a:txBody>
                  <a:tcPr marL="115515" marR="115515" marT="0" marB="0"/>
                </a:tc>
              </a:tr>
              <a:tr h="309111">
                <a:tc>
                  <a:txBody>
                    <a:bodyPr/>
                    <a:lstStyle/>
                    <a:p>
                      <a:pPr marL="0" marR="0" algn="ctr">
                        <a:lnSpc>
                          <a:spcPct val="115000"/>
                        </a:lnSpc>
                        <a:spcBef>
                          <a:spcPts val="0"/>
                        </a:spcBef>
                        <a:spcAft>
                          <a:spcPts val="0"/>
                        </a:spcAft>
                      </a:pPr>
                      <a:r>
                        <a:rPr lang="en-US" sz="1700">
                          <a:effectLst/>
                        </a:rPr>
                        <a:t>Reinforcing</a:t>
                      </a:r>
                      <a:endParaRPr lang="en-US" sz="1700">
                        <a:solidFill>
                          <a:srgbClr val="5A5A5A"/>
                        </a:solidFill>
                        <a:effectLst/>
                        <a:latin typeface="Calibri"/>
                        <a:ea typeface="Times New Roman"/>
                        <a:cs typeface="Times New Roman"/>
                      </a:endParaRPr>
                    </a:p>
                  </a:txBody>
                  <a:tcPr marL="115515" marR="115515" marT="0" marB="0"/>
                </a:tc>
                <a:tc>
                  <a:txBody>
                    <a:bodyPr/>
                    <a:lstStyle/>
                    <a:p>
                      <a:pPr marL="0" marR="0" algn="ctr">
                        <a:lnSpc>
                          <a:spcPct val="115000"/>
                        </a:lnSpc>
                        <a:spcBef>
                          <a:spcPts val="0"/>
                        </a:spcBef>
                        <a:spcAft>
                          <a:spcPts val="0"/>
                        </a:spcAft>
                      </a:pPr>
                      <a:r>
                        <a:rPr lang="en-US" sz="1700">
                          <a:effectLst/>
                        </a:rPr>
                        <a:t>$7,303</a:t>
                      </a:r>
                      <a:endParaRPr lang="en-US" sz="1700">
                        <a:solidFill>
                          <a:srgbClr val="5A5A5A"/>
                        </a:solidFill>
                        <a:effectLst/>
                        <a:latin typeface="Calibri"/>
                        <a:ea typeface="Times New Roman"/>
                        <a:cs typeface="Times New Roman"/>
                      </a:endParaRPr>
                    </a:p>
                  </a:txBody>
                  <a:tcPr marL="115515" marR="115515" marT="0" marB="0"/>
                </a:tc>
              </a:tr>
              <a:tr h="323015">
                <a:tc>
                  <a:txBody>
                    <a:bodyPr/>
                    <a:lstStyle/>
                    <a:p>
                      <a:pPr marL="0" marR="0" algn="ctr">
                        <a:lnSpc>
                          <a:spcPct val="115000"/>
                        </a:lnSpc>
                        <a:spcBef>
                          <a:spcPts val="0"/>
                        </a:spcBef>
                        <a:spcAft>
                          <a:spcPts val="0"/>
                        </a:spcAft>
                      </a:pPr>
                      <a:r>
                        <a:rPr lang="en-US" sz="1700" dirty="0">
                          <a:effectLst/>
                        </a:rPr>
                        <a:t>Total:</a:t>
                      </a:r>
                      <a:endParaRPr lang="en-US" sz="1700" dirty="0">
                        <a:solidFill>
                          <a:srgbClr val="5A5A5A"/>
                        </a:solidFill>
                        <a:effectLst/>
                        <a:latin typeface="Calibri"/>
                        <a:ea typeface="Times New Roman"/>
                        <a:cs typeface="Times New Roman"/>
                      </a:endParaRPr>
                    </a:p>
                  </a:txBody>
                  <a:tcPr marL="115515" marR="115515" marT="0" marB="0"/>
                </a:tc>
                <a:tc>
                  <a:txBody>
                    <a:bodyPr/>
                    <a:lstStyle/>
                    <a:p>
                      <a:pPr marL="0" marR="0" algn="ctr">
                        <a:lnSpc>
                          <a:spcPct val="115000"/>
                        </a:lnSpc>
                        <a:spcBef>
                          <a:spcPts val="0"/>
                        </a:spcBef>
                        <a:spcAft>
                          <a:spcPts val="0"/>
                        </a:spcAft>
                      </a:pPr>
                      <a:r>
                        <a:rPr lang="en-US" sz="1700" dirty="0">
                          <a:effectLst/>
                        </a:rPr>
                        <a:t>$239,772</a:t>
                      </a:r>
                      <a:endParaRPr lang="en-US" sz="1700" dirty="0">
                        <a:solidFill>
                          <a:srgbClr val="5A5A5A"/>
                        </a:solidFill>
                        <a:effectLst/>
                        <a:latin typeface="Calibri"/>
                        <a:ea typeface="Times New Roman"/>
                        <a:cs typeface="Times New Roman"/>
                      </a:endParaRPr>
                    </a:p>
                  </a:txBody>
                  <a:tcPr marL="115515" marR="115515" marT="0" marB="0"/>
                </a:tc>
              </a:tr>
            </a:tbl>
          </a:graphicData>
        </a:graphic>
      </p:graphicFrame>
      <p:sp>
        <p:nvSpPr>
          <p:cNvPr id="59" name="TextBox 58"/>
          <p:cNvSpPr txBox="1"/>
          <p:nvPr/>
        </p:nvSpPr>
        <p:spPr>
          <a:xfrm>
            <a:off x="9296400" y="1600200"/>
            <a:ext cx="3809999" cy="2862322"/>
          </a:xfrm>
          <a:prstGeom prst="rect">
            <a:avLst/>
          </a:prstGeom>
          <a:noFill/>
        </p:spPr>
        <p:txBody>
          <a:bodyPr wrap="square" rtlCol="0">
            <a:spAutoFit/>
          </a:bodyPr>
          <a:lstStyle/>
          <a:p>
            <a:r>
              <a:rPr lang="en-US" sz="1800" b="1" dirty="0" smtClean="0">
                <a:solidFill>
                  <a:schemeClr val="accent3"/>
                </a:solidFill>
              </a:rPr>
              <a:t>Existing System:</a:t>
            </a:r>
          </a:p>
          <a:p>
            <a:endParaRPr lang="en-US" sz="1800" dirty="0" smtClean="0">
              <a:solidFill>
                <a:schemeClr val="accent3"/>
              </a:solidFill>
              <a:latin typeface="+mj-lt"/>
            </a:endParaRPr>
          </a:p>
          <a:p>
            <a:pPr marL="285750" indent="-285750">
              <a:buFont typeface="Arial" pitchFamily="34" charset="0"/>
              <a:buChar char="•"/>
            </a:pPr>
            <a:r>
              <a:rPr lang="en-US" sz="1800" dirty="0" smtClean="0">
                <a:solidFill>
                  <a:schemeClr val="accent3"/>
                </a:solidFill>
                <a:latin typeface="+mj-lt"/>
              </a:rPr>
              <a:t>2 pour stops per floor</a:t>
            </a:r>
          </a:p>
          <a:p>
            <a:pPr marL="285750" indent="-285750">
              <a:buFont typeface="Arial" pitchFamily="34" charset="0"/>
              <a:buChar char="•"/>
            </a:pPr>
            <a:endParaRPr lang="en-US" sz="1800" dirty="0" smtClean="0">
              <a:solidFill>
                <a:schemeClr val="accent3"/>
              </a:solidFill>
              <a:latin typeface="+mj-lt"/>
            </a:endParaRPr>
          </a:p>
          <a:p>
            <a:pPr marL="285750" indent="-285750">
              <a:buFont typeface="Arial" pitchFamily="34" charset="0"/>
              <a:buChar char="•"/>
            </a:pPr>
            <a:r>
              <a:rPr lang="en-US" sz="1800" dirty="0" smtClean="0">
                <a:solidFill>
                  <a:schemeClr val="accent3"/>
                </a:solidFill>
                <a:latin typeface="+mj-lt"/>
              </a:rPr>
              <a:t>125 </a:t>
            </a:r>
            <a:r>
              <a:rPr lang="en-US" sz="1800" dirty="0" smtClean="0">
                <a:solidFill>
                  <a:schemeClr val="accent3"/>
                </a:solidFill>
                <a:latin typeface="+mj-lt"/>
              </a:rPr>
              <a:t>foot offset </a:t>
            </a:r>
            <a:r>
              <a:rPr lang="en-US" sz="1800" dirty="0" smtClean="0">
                <a:solidFill>
                  <a:schemeClr val="accent3"/>
                </a:solidFill>
                <a:latin typeface="+mj-lt"/>
              </a:rPr>
              <a:t>from east &amp; west end wall</a:t>
            </a:r>
          </a:p>
          <a:p>
            <a:pPr marL="285750" indent="-285750">
              <a:buFont typeface="Arial" pitchFamily="34" charset="0"/>
              <a:buChar char="•"/>
            </a:pPr>
            <a:endParaRPr lang="en-US" sz="1800" dirty="0" smtClean="0">
              <a:solidFill>
                <a:schemeClr val="accent3"/>
              </a:solidFill>
              <a:latin typeface="+mj-lt"/>
            </a:endParaRPr>
          </a:p>
          <a:p>
            <a:pPr marL="285750" indent="-285750">
              <a:buFont typeface="Arial" pitchFamily="34" charset="0"/>
              <a:buChar char="•"/>
            </a:pPr>
            <a:r>
              <a:rPr lang="en-US" sz="1800" dirty="0">
                <a:solidFill>
                  <a:schemeClr val="accent3"/>
                </a:solidFill>
                <a:latin typeface="+mj-lt"/>
              </a:rPr>
              <a:t>r</a:t>
            </a:r>
            <a:r>
              <a:rPr lang="en-US" sz="1800" dirty="0" smtClean="0">
                <a:solidFill>
                  <a:schemeClr val="accent3"/>
                </a:solidFill>
                <a:latin typeface="+mj-lt"/>
              </a:rPr>
              <a:t>equires building enclosure &amp; temperature regulation</a:t>
            </a:r>
          </a:p>
          <a:p>
            <a:pPr marL="285750" indent="-285750">
              <a:buFont typeface="Arial" pitchFamily="34" charset="0"/>
              <a:buChar char="•"/>
            </a:pPr>
            <a:endParaRPr lang="en-US" sz="1800" dirty="0" smtClean="0">
              <a:solidFill>
                <a:schemeClr val="accent3"/>
              </a:solidFill>
              <a:latin typeface="+mj-lt"/>
            </a:endParaRPr>
          </a:p>
        </p:txBody>
      </p:sp>
      <p:sp>
        <p:nvSpPr>
          <p:cNvPr id="60" name="TextBox 59"/>
          <p:cNvSpPr txBox="1"/>
          <p:nvPr/>
        </p:nvSpPr>
        <p:spPr>
          <a:xfrm>
            <a:off x="-25301" y="4727106"/>
            <a:ext cx="9144000" cy="369332"/>
          </a:xfrm>
          <a:prstGeom prst="rect">
            <a:avLst/>
          </a:prstGeom>
          <a:noFill/>
        </p:spPr>
        <p:txBody>
          <a:bodyPr wrap="square" rtlCol="0">
            <a:spAutoFit/>
          </a:bodyPr>
          <a:lstStyle/>
          <a:p>
            <a:pPr algn="ctr"/>
            <a:r>
              <a:rPr lang="en-US" sz="1800" dirty="0" smtClean="0">
                <a:solidFill>
                  <a:schemeClr val="accent3"/>
                </a:solidFill>
                <a:latin typeface="+mj-lt"/>
              </a:rPr>
              <a:t>*quantities derived through Revit design alternates</a:t>
            </a:r>
            <a:endParaRPr lang="en-US" sz="1800" dirty="0">
              <a:solidFill>
                <a:schemeClr val="accent3"/>
              </a:solidFill>
              <a:latin typeface="+mj-lt"/>
            </a:endParaRPr>
          </a:p>
        </p:txBody>
      </p:sp>
      <p:sp>
        <p:nvSpPr>
          <p:cNvPr id="3" name="Rectangle 2"/>
          <p:cNvSpPr/>
          <p:nvPr/>
        </p:nvSpPr>
        <p:spPr>
          <a:xfrm>
            <a:off x="18669000" y="881017"/>
            <a:ext cx="5334000" cy="2954655"/>
          </a:xfrm>
          <a:prstGeom prst="rect">
            <a:avLst/>
          </a:prstGeom>
        </p:spPr>
        <p:txBody>
          <a:bodyPr wrap="square">
            <a:spAutoFit/>
          </a:bodyPr>
          <a:lstStyle/>
          <a:p>
            <a:r>
              <a:rPr lang="en-US" b="1" cap="small" dirty="0">
                <a:solidFill>
                  <a:schemeClr val="accent3"/>
                </a:solidFill>
                <a:latin typeface="+mj-lt"/>
              </a:rPr>
              <a:t>It is understood that this design decision may create construction issues, and areas for delay. Although this decision does not simplify the AEC’s project approach, it eases the maintenance and lifecycle control of the </a:t>
            </a:r>
            <a:r>
              <a:rPr lang="en-US" b="1" cap="small" dirty="0" smtClean="0">
                <a:solidFill>
                  <a:schemeClr val="accent3"/>
                </a:solidFill>
                <a:latin typeface="+mj-lt"/>
              </a:rPr>
              <a:t>space… Focus on cost savings.</a:t>
            </a:r>
          </a:p>
          <a:p>
            <a:r>
              <a:rPr lang="en-US" sz="1600" b="1" i="1" cap="small" dirty="0" smtClean="0">
                <a:solidFill>
                  <a:schemeClr val="accent3"/>
                </a:solidFill>
                <a:latin typeface="+mj-lt"/>
              </a:rPr>
              <a:t>Richard </a:t>
            </a:r>
            <a:r>
              <a:rPr lang="en-US" sz="1600" b="1" i="1" cap="small" dirty="0" err="1" smtClean="0">
                <a:solidFill>
                  <a:schemeClr val="accent3"/>
                </a:solidFill>
                <a:latin typeface="+mj-lt"/>
              </a:rPr>
              <a:t>Montalbano</a:t>
            </a:r>
            <a:r>
              <a:rPr lang="en-US" sz="1600" b="1" i="1" cap="small" dirty="0" smtClean="0">
                <a:solidFill>
                  <a:schemeClr val="accent3"/>
                </a:solidFill>
                <a:latin typeface="+mj-lt"/>
              </a:rPr>
              <a:t>, Project </a:t>
            </a:r>
            <a:r>
              <a:rPr lang="en-US" sz="1600" b="1" i="1" cap="small" dirty="0" smtClean="0">
                <a:solidFill>
                  <a:schemeClr val="accent3"/>
                </a:solidFill>
                <a:latin typeface="+mj-lt"/>
              </a:rPr>
              <a:t>Manager, </a:t>
            </a:r>
            <a:r>
              <a:rPr lang="en-US" sz="1600" b="1" i="1" cap="small" dirty="0" smtClean="0">
                <a:solidFill>
                  <a:schemeClr val="accent3"/>
                </a:solidFill>
                <a:latin typeface="+mj-lt"/>
              </a:rPr>
              <a:t>Einstein Healthcare Network</a:t>
            </a:r>
            <a:endParaRPr lang="en-US" sz="1600" b="1" i="1" cap="small" dirty="0">
              <a:solidFill>
                <a:schemeClr val="accent3"/>
              </a:solidFill>
              <a:latin typeface="+mj-lt"/>
            </a:endParaRPr>
          </a:p>
        </p:txBody>
      </p:sp>
    </p:spTree>
    <p:extLst>
      <p:ext uri="{BB962C8B-B14F-4D97-AF65-F5344CB8AC3E}">
        <p14:creationId xmlns:p14="http://schemas.microsoft.com/office/powerpoint/2010/main" val="2943813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24198378" y="647700"/>
            <a:ext cx="3254298" cy="6210300"/>
            <a:chOff x="24198378" y="647700"/>
            <a:chExt cx="3254298" cy="6210300"/>
          </a:xfrm>
        </p:grpSpPr>
        <p:sp>
          <p:nvSpPr>
            <p:cNvPr id="44" name="Rectangle 43"/>
            <p:cNvSpPr/>
            <p:nvPr/>
          </p:nvSpPr>
          <p:spPr>
            <a:xfrm>
              <a:off x="24198378" y="647700"/>
              <a:ext cx="3254298" cy="6210300"/>
            </a:xfrm>
            <a:prstGeom prst="rect">
              <a:avLst/>
            </a:prstGeom>
            <a:gradFill>
              <a:gsLst>
                <a:gs pos="22000">
                  <a:schemeClr val="bg1">
                    <a:alpha val="70000"/>
                    <a:lumMod val="93000"/>
                  </a:schemeClr>
                </a:gs>
                <a:gs pos="100000">
                  <a:schemeClr val="bg1">
                    <a:lumMod val="75000"/>
                    <a:alpha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24231600" y="1464324"/>
              <a:ext cx="2720898" cy="307777"/>
            </a:xfrm>
            <a:prstGeom prst="rect">
              <a:avLst/>
            </a:prstGeom>
            <a:noFill/>
          </p:spPr>
          <p:txBody>
            <a:bodyPr wrap="square" rtlCol="0">
              <a:spAutoFit/>
            </a:bodyPr>
            <a:lstStyle/>
            <a:p>
              <a:pPr algn="ctr"/>
              <a:r>
                <a:rPr lang="en-US" sz="1400" b="1" u="sng" dirty="0" smtClean="0">
                  <a:solidFill>
                    <a:schemeClr val="accent3"/>
                  </a:solidFill>
                  <a:latin typeface="+mj-lt"/>
                </a:rPr>
                <a:t>Presentation Outline</a:t>
              </a:r>
              <a:endParaRPr lang="en-US" sz="1400" b="1" u="sng" dirty="0">
                <a:solidFill>
                  <a:schemeClr val="accent3"/>
                </a:solidFill>
                <a:latin typeface="+mj-lt"/>
              </a:endParaRPr>
            </a:p>
          </p:txBody>
        </p:sp>
        <p:sp>
          <p:nvSpPr>
            <p:cNvPr id="46" name="TextBox 45"/>
            <p:cNvSpPr txBox="1"/>
            <p:nvPr/>
          </p:nvSpPr>
          <p:spPr>
            <a:xfrm>
              <a:off x="24384000" y="1820499"/>
              <a:ext cx="2895600" cy="3647152"/>
            </a:xfrm>
            <a:prstGeom prst="rect">
              <a:avLst/>
            </a:prstGeom>
            <a:noFill/>
          </p:spPr>
          <p:txBody>
            <a:bodyPr wrap="square" rtlCol="0">
              <a:spAutoFit/>
            </a:bodyPr>
            <a:lstStyle/>
            <a:p>
              <a:pPr marL="285750" indent="-285750">
                <a:buFont typeface="+mj-lt"/>
                <a:buAutoNum type="romanUcPeriod"/>
              </a:pPr>
              <a:r>
                <a:rPr lang="en-US" sz="1100" b="1" dirty="0" smtClean="0">
                  <a:solidFill>
                    <a:schemeClr val="tx1">
                      <a:lumMod val="50000"/>
                      <a:lumOff val="50000"/>
                    </a:schemeClr>
                  </a:solidFill>
                  <a:latin typeface="+mj-lt"/>
                </a:rPr>
                <a:t>Project Background</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accent3"/>
                  </a:solidFill>
                  <a:latin typeface="+mj-lt"/>
                </a:rPr>
                <a:t>VDC Implementation</a:t>
              </a:r>
            </a:p>
            <a:p>
              <a:pPr marL="742950" lvl="1" indent="-285750">
                <a:buFont typeface="+mj-lt"/>
                <a:buAutoNum type="romanUcPeriod"/>
              </a:pPr>
              <a:r>
                <a:rPr lang="en-US" sz="1100" b="1" dirty="0" smtClean="0">
                  <a:solidFill>
                    <a:schemeClr val="accent3"/>
                  </a:solidFill>
                  <a:latin typeface="+mj-lt"/>
                </a:rPr>
                <a:t>Design</a:t>
              </a:r>
            </a:p>
            <a:p>
              <a:pPr marL="1200150" lvl="2" indent="-285750">
                <a:buFont typeface="+mj-lt"/>
                <a:buAutoNum type="romanUcPeriod"/>
              </a:pPr>
              <a:r>
                <a:rPr lang="en-US" sz="1100" b="1" dirty="0" smtClean="0">
                  <a:solidFill>
                    <a:schemeClr val="tx1">
                      <a:lumMod val="50000"/>
                      <a:lumOff val="50000"/>
                    </a:schemeClr>
                  </a:solidFill>
                  <a:latin typeface="+mj-lt"/>
                </a:rPr>
                <a:t>Atrium Curtain Wall</a:t>
              </a:r>
            </a:p>
            <a:p>
              <a:pPr marL="1200150" lvl="2" indent="-285750">
                <a:buFont typeface="+mj-lt"/>
                <a:buAutoNum type="romanUcPeriod"/>
              </a:pPr>
              <a:r>
                <a:rPr lang="en-US" sz="1100" b="1" dirty="0" smtClean="0">
                  <a:solidFill>
                    <a:schemeClr val="accent3"/>
                  </a:solidFill>
                  <a:latin typeface="+mj-lt"/>
                </a:rPr>
                <a:t>Pour Strip System</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Preconstruction</a:t>
              </a:r>
            </a:p>
            <a:p>
              <a:pPr marL="1200150" lvl="2" indent="-285750">
                <a:buFont typeface="+mj-lt"/>
                <a:buAutoNum type="romanUcPeriod"/>
              </a:pPr>
              <a:r>
                <a:rPr lang="en-US" sz="1100" b="1" dirty="0" smtClean="0">
                  <a:solidFill>
                    <a:schemeClr val="tx1">
                      <a:lumMod val="50000"/>
                      <a:lumOff val="50000"/>
                    </a:schemeClr>
                  </a:solidFill>
                  <a:latin typeface="+mj-lt"/>
                </a:rPr>
                <a:t>3D QTO &amp; Estimating</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Construction</a:t>
              </a:r>
            </a:p>
            <a:p>
              <a:pPr marL="1200150" lvl="2" indent="-285750">
                <a:buFont typeface="+mj-lt"/>
                <a:buAutoNum type="romanUcPeriod"/>
              </a:pPr>
              <a:r>
                <a:rPr lang="en-US" sz="1100" b="1" dirty="0" smtClean="0">
                  <a:solidFill>
                    <a:schemeClr val="tx1">
                      <a:lumMod val="50000"/>
                      <a:lumOff val="50000"/>
                    </a:schemeClr>
                  </a:solidFill>
                  <a:latin typeface="+mj-lt"/>
                </a:rPr>
                <a:t>Steel Trending</a:t>
              </a:r>
            </a:p>
            <a:p>
              <a:pPr marL="1200150" lvl="2" indent="-285750">
                <a:buFont typeface="+mj-lt"/>
                <a:buAutoNum type="romanUcPeriod"/>
              </a:pPr>
              <a:r>
                <a:rPr lang="en-US" sz="1100" b="1" dirty="0" smtClean="0">
                  <a:solidFill>
                    <a:schemeClr val="tx1">
                      <a:lumMod val="50000"/>
                      <a:lumOff val="50000"/>
                    </a:schemeClr>
                  </a:solidFill>
                  <a:latin typeface="+mj-lt"/>
                </a:rPr>
                <a:t>Crane Logistics</a:t>
              </a:r>
            </a:p>
            <a:p>
              <a:pPr marL="1200150" lvl="2" indent="-285750">
                <a:buFont typeface="+mj-lt"/>
                <a:buAutoNum type="romanUcPeriod"/>
              </a:pPr>
              <a:endParaRPr lang="en-US" sz="1100" b="1" dirty="0" smtClean="0">
                <a:solidFill>
                  <a:schemeClr val="tx1">
                    <a:lumMod val="50000"/>
                    <a:lumOff val="50000"/>
                  </a:schemeClr>
                </a:solidFill>
                <a:latin typeface="+mj-lt"/>
              </a:endParaRPr>
            </a:p>
            <a:p>
              <a:pPr marL="742950" lvl="1" indent="-285750">
                <a:buFont typeface="+mj-lt"/>
                <a:buAutoNum type="romanUcPeriod"/>
              </a:pPr>
              <a:r>
                <a:rPr lang="en-US" sz="1100" b="1" dirty="0" smtClean="0">
                  <a:solidFill>
                    <a:schemeClr val="tx1">
                      <a:lumMod val="50000"/>
                      <a:lumOff val="50000"/>
                    </a:schemeClr>
                  </a:solidFill>
                  <a:latin typeface="+mj-lt"/>
                </a:rPr>
                <a:t>Turnover</a:t>
              </a:r>
            </a:p>
            <a:p>
              <a:pPr marL="1200150" lvl="2" indent="-285750">
                <a:buFont typeface="+mj-lt"/>
                <a:buAutoNum type="romanUcPeriod"/>
              </a:pPr>
              <a:r>
                <a:rPr lang="en-US" sz="1100" b="1" dirty="0" smtClean="0">
                  <a:solidFill>
                    <a:schemeClr val="tx1">
                      <a:lumMod val="50000"/>
                      <a:lumOff val="50000"/>
                    </a:schemeClr>
                  </a:solidFill>
                  <a:latin typeface="+mj-lt"/>
                </a:rPr>
                <a:t>FM Documentation</a:t>
              </a:r>
            </a:p>
            <a:p>
              <a:pPr marL="1200150" lvl="2" indent="-285750">
                <a:buFont typeface="+mj-lt"/>
                <a:buAutoNum type="romanUcPeriod"/>
              </a:pPr>
              <a:r>
                <a:rPr lang="en-US" sz="1100" b="1" dirty="0" smtClean="0">
                  <a:solidFill>
                    <a:schemeClr val="tx1">
                      <a:lumMod val="50000"/>
                      <a:lumOff val="50000"/>
                    </a:schemeClr>
                  </a:solidFill>
                  <a:latin typeface="+mj-lt"/>
                </a:rPr>
                <a:t>FM Interact</a:t>
              </a:r>
            </a:p>
            <a:p>
              <a:pPr marL="285750" indent="-285750">
                <a:buFont typeface="+mj-lt"/>
                <a:buAutoNum type="romanUcPeriod"/>
              </a:pPr>
              <a:endParaRPr lang="en-US" sz="1100" b="1" dirty="0">
                <a:solidFill>
                  <a:schemeClr val="accent3"/>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Recommendations</a:t>
              </a:r>
            </a:p>
            <a:p>
              <a:pPr marL="285750" indent="-285750">
                <a:buFont typeface="+mj-lt"/>
                <a:buAutoNum type="romanUcPeriod"/>
              </a:pPr>
              <a:endParaRPr lang="en-US" sz="1100" b="1" dirty="0" smtClean="0">
                <a:solidFill>
                  <a:schemeClr val="tx1">
                    <a:lumMod val="50000"/>
                    <a:lumOff val="50000"/>
                  </a:schemeClr>
                </a:solidFill>
                <a:latin typeface="+mj-lt"/>
              </a:endParaRPr>
            </a:p>
            <a:p>
              <a:pPr marL="285750" indent="-285750">
                <a:buFont typeface="+mj-lt"/>
                <a:buAutoNum type="romanUcPeriod"/>
              </a:pPr>
              <a:r>
                <a:rPr lang="en-US" sz="1100" b="1" dirty="0" smtClean="0">
                  <a:solidFill>
                    <a:schemeClr val="tx1">
                      <a:lumMod val="50000"/>
                      <a:lumOff val="50000"/>
                    </a:schemeClr>
                  </a:solidFill>
                  <a:latin typeface="+mj-lt"/>
                </a:rPr>
                <a:t>Acknowledgements</a:t>
              </a:r>
            </a:p>
          </p:txBody>
        </p:sp>
      </p:grpSp>
      <p:sp>
        <p:nvSpPr>
          <p:cNvPr id="5" name="Rectangle 4"/>
          <p:cNvSpPr/>
          <p:nvPr/>
        </p:nvSpPr>
        <p:spPr>
          <a:xfrm>
            <a:off x="9166302" y="-1371600"/>
            <a:ext cx="9144000" cy="1295400"/>
          </a:xfrm>
          <a:prstGeom prst="rect">
            <a:avLst/>
          </a:prstGeom>
          <a:solidFill>
            <a:srgbClr val="5883DF"/>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p:nvSpPr>
        <p:spPr>
          <a:xfrm>
            <a:off x="22302" y="-1371600"/>
            <a:ext cx="9144000" cy="1295400"/>
          </a:xfrm>
          <a:prstGeom prst="rect">
            <a:avLst/>
          </a:prstGeom>
          <a:solidFill>
            <a:srgbClr val="FF000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8" name="Rectangle 7"/>
          <p:cNvSpPr/>
          <p:nvPr/>
        </p:nvSpPr>
        <p:spPr>
          <a:xfrm>
            <a:off x="18299151" y="-1371600"/>
            <a:ext cx="9144000" cy="1295400"/>
          </a:xfrm>
          <a:prstGeom prst="rect">
            <a:avLst/>
          </a:prstGeom>
          <a:solidFill>
            <a:srgbClr val="00B050"/>
          </a:solidFill>
          <a:ln w="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 name="Rectangle 3"/>
          <p:cNvSpPr/>
          <p:nvPr/>
        </p:nvSpPr>
        <p:spPr>
          <a:xfrm>
            <a:off x="0" y="-38100"/>
            <a:ext cx="27432000" cy="723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p:cNvSpPr/>
          <p:nvPr/>
        </p:nvSpPr>
        <p:spPr>
          <a:xfrm>
            <a:off x="0" y="6515100"/>
            <a:ext cx="27432000" cy="342900"/>
          </a:xfrm>
          <a:prstGeom prst="rect">
            <a:avLst/>
          </a:prstGeom>
          <a:ln>
            <a:solidFill>
              <a:schemeClr val="accent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solidFill>
                  <a:schemeClr val="accent3"/>
                </a:solidFill>
              </a:rPr>
              <a:t>Brian J. Nahas [Construction </a:t>
            </a:r>
            <a:r>
              <a:rPr lang="en-US" sz="1400" b="1" dirty="0" smtClean="0">
                <a:solidFill>
                  <a:schemeClr val="accent3"/>
                </a:solidFill>
              </a:rPr>
              <a:t>Management Option]</a:t>
            </a:r>
            <a:endParaRPr lang="en-US" sz="1400" b="1" dirty="0">
              <a:solidFill>
                <a:schemeClr val="accent3"/>
              </a:solidFill>
            </a:endParaRPr>
          </a:p>
        </p:txBody>
      </p:sp>
      <p:grpSp>
        <p:nvGrpSpPr>
          <p:cNvPr id="15" name="Group 14"/>
          <p:cNvGrpSpPr/>
          <p:nvPr/>
        </p:nvGrpSpPr>
        <p:grpSpPr>
          <a:xfrm rot="16200000">
            <a:off x="26516110" y="5815549"/>
            <a:ext cx="571500" cy="568520"/>
            <a:chOff x="8305800" y="685800"/>
            <a:chExt cx="762000" cy="758026"/>
          </a:xfrm>
        </p:grpSpPr>
        <p:sp>
          <p:nvSpPr>
            <p:cNvPr id="12" name="Rectangle 11"/>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304800" y="5814059"/>
            <a:ext cx="571500" cy="568520"/>
            <a:chOff x="8305800" y="685800"/>
            <a:chExt cx="762000" cy="758026"/>
          </a:xfrm>
        </p:grpSpPr>
        <p:sp>
          <p:nvSpPr>
            <p:cNvPr id="17" name="Rectangle 16"/>
            <p:cNvSpPr/>
            <p:nvPr/>
          </p:nvSpPr>
          <p:spPr>
            <a:xfrm>
              <a:off x="8686800" y="685800"/>
              <a:ext cx="381000" cy="381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686800" y="1066800"/>
              <a:ext cx="381000" cy="377026"/>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305800" y="685800"/>
              <a:ext cx="381000" cy="3810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p:cNvPicPr/>
          <p:nvPr/>
        </p:nvPicPr>
        <p:blipFill rotWithShape="1">
          <a:blip r:embed="rId2" cstate="print">
            <a:extLst>
              <a:ext uri="{BEBA8EAE-BF5A-486C-A8C5-ECC9F3942E4B}">
                <a14:imgProps xmlns:a14="http://schemas.microsoft.com/office/drawing/2010/main">
                  <a14:imgLayer r:embed="rId3">
                    <a14:imgEffect>
                      <a14:backgroundRemoval t="0" b="100000" l="0" r="100000">
                        <a14:backgroundMark x1="8074" y1="88456" x2="8074" y2="88456"/>
                        <a14:backgroundMark x1="27542" y1="90756" x2="27542" y2="90756"/>
                        <a14:backgroundMark x1="0" y1="77851" x2="17398" y2="86110"/>
                      </a14:backgroundRemoval>
                    </a14:imgEffect>
                  </a14:imgLayer>
                </a14:imgProps>
              </a:ext>
              <a:ext uri="{28A0092B-C50C-407E-A947-70E740481C1C}">
                <a14:useLocalDpi xmlns:a14="http://schemas.microsoft.com/office/drawing/2010/main"/>
              </a:ext>
            </a:extLst>
          </a:blip>
          <a:srcRect/>
          <a:stretch/>
        </p:blipFill>
        <p:spPr bwMode="auto">
          <a:xfrm>
            <a:off x="25069800" y="-2165"/>
            <a:ext cx="2362200" cy="114516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1" name="Rectangle 30"/>
          <p:cNvSpPr/>
          <p:nvPr/>
        </p:nvSpPr>
        <p:spPr>
          <a:xfrm>
            <a:off x="9147531" y="-76200"/>
            <a:ext cx="9144000" cy="76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8288000" y="9503"/>
            <a:ext cx="9144000" cy="338554"/>
          </a:xfrm>
          <a:prstGeom prst="rect">
            <a:avLst/>
          </a:prstGeom>
          <a:noFill/>
        </p:spPr>
        <p:txBody>
          <a:bodyPr wrap="square" rtlCol="0">
            <a:spAutoFit/>
          </a:bodyPr>
          <a:lstStyle/>
          <a:p>
            <a:pPr algn="ctr"/>
            <a:r>
              <a:rPr lang="en-US" sz="1600" b="1" dirty="0" smtClean="0">
                <a:solidFill>
                  <a:schemeClr val="accent3"/>
                </a:solidFill>
                <a:latin typeface="+mj-lt"/>
              </a:rPr>
              <a:t>New Regional Medical Center</a:t>
            </a:r>
          </a:p>
        </p:txBody>
      </p:sp>
      <p:sp>
        <p:nvSpPr>
          <p:cNvPr id="28" name="TextBox 27"/>
          <p:cNvSpPr txBox="1"/>
          <p:nvPr/>
        </p:nvSpPr>
        <p:spPr>
          <a:xfrm>
            <a:off x="18288000" y="316468"/>
            <a:ext cx="9144000" cy="307777"/>
          </a:xfrm>
          <a:prstGeom prst="rect">
            <a:avLst/>
          </a:prstGeom>
          <a:noFill/>
        </p:spPr>
        <p:txBody>
          <a:bodyPr wrap="square" rtlCol="0">
            <a:spAutoFit/>
          </a:bodyPr>
          <a:lstStyle/>
          <a:p>
            <a:pPr algn="ctr"/>
            <a:r>
              <a:rPr lang="en-US" sz="1400" b="1" dirty="0" smtClean="0">
                <a:solidFill>
                  <a:schemeClr val="accent3"/>
                </a:solidFill>
                <a:latin typeface="+mj-lt"/>
              </a:rPr>
              <a:t>East Norriton, PA</a:t>
            </a:r>
            <a:endParaRPr lang="en-US" sz="1400" b="1" dirty="0">
              <a:solidFill>
                <a:schemeClr val="accent3"/>
              </a:solidFill>
              <a:latin typeface="+mj-lt"/>
            </a:endParaRPr>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420600" y="914400"/>
            <a:ext cx="5348568" cy="320040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9139911" y="85695"/>
            <a:ext cx="9144000" cy="461665"/>
          </a:xfrm>
          <a:prstGeom prst="rect">
            <a:avLst/>
          </a:prstGeom>
          <a:noFill/>
        </p:spPr>
        <p:txBody>
          <a:bodyPr wrap="square" rtlCol="0">
            <a:spAutoFit/>
          </a:bodyPr>
          <a:lstStyle/>
          <a:p>
            <a:pPr algn="ctr"/>
            <a:r>
              <a:rPr lang="en-US" sz="2400" b="1" dirty="0" smtClean="0">
                <a:solidFill>
                  <a:schemeClr val="bg1"/>
                </a:solidFill>
                <a:latin typeface="+mj-lt"/>
              </a:rPr>
              <a:t>Design</a:t>
            </a:r>
          </a:p>
        </p:txBody>
      </p:sp>
      <p:grpSp>
        <p:nvGrpSpPr>
          <p:cNvPr id="38" name="Group 37"/>
          <p:cNvGrpSpPr/>
          <p:nvPr/>
        </p:nvGrpSpPr>
        <p:grpSpPr>
          <a:xfrm>
            <a:off x="2590800" y="-38100"/>
            <a:ext cx="3962400" cy="723900"/>
            <a:chOff x="2590800" y="-38100"/>
            <a:chExt cx="3962400" cy="723900"/>
          </a:xfrm>
        </p:grpSpPr>
        <p:sp>
          <p:nvSpPr>
            <p:cNvPr id="40" name="Rectangle 39"/>
            <p:cNvSpPr/>
            <p:nvPr/>
          </p:nvSpPr>
          <p:spPr>
            <a:xfrm>
              <a:off x="2590800" y="-38100"/>
              <a:ext cx="3962400" cy="723900"/>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5" descr="F:\AE Senior Thesis\Fall Semester\Reference Documents\Images\Logos\Gilbane Building Company.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61904" y="13542"/>
              <a:ext cx="1581496" cy="620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E:\AE Senior Thesis\FINAL REPORT\998 - Background Research\EHN.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95800" y="14854"/>
              <a:ext cx="1958898" cy="579891"/>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3" name="Table 2"/>
          <p:cNvGraphicFramePr>
            <a:graphicFrameLocks noGrp="1"/>
          </p:cNvGraphicFramePr>
          <p:nvPr>
            <p:extLst>
              <p:ext uri="{D42A27DB-BD31-4B8C-83A1-F6EECF244321}">
                <p14:modId xmlns:p14="http://schemas.microsoft.com/office/powerpoint/2010/main" val="252435159"/>
              </p:ext>
            </p:extLst>
          </p:nvPr>
        </p:nvGraphicFramePr>
        <p:xfrm>
          <a:off x="18402298" y="1620394"/>
          <a:ext cx="5524502" cy="3213608"/>
        </p:xfrm>
        <a:graphic>
          <a:graphicData uri="http://schemas.openxmlformats.org/drawingml/2006/table">
            <a:tbl>
              <a:tblPr firstRow="1" lastRow="1" bandRow="1">
                <a:tableStyleId>{F5AB1C69-6EDB-4FF4-983F-18BD219EF322}</a:tableStyleId>
              </a:tblPr>
              <a:tblGrid>
                <a:gridCol w="2552702"/>
                <a:gridCol w="1981200"/>
                <a:gridCol w="990600"/>
              </a:tblGrid>
              <a:tr h="307661">
                <a:tc gridSpan="2">
                  <a:txBody>
                    <a:bodyPr/>
                    <a:lstStyle/>
                    <a:p>
                      <a:pPr marL="0" marR="0" algn="ctr">
                        <a:lnSpc>
                          <a:spcPct val="115000"/>
                        </a:lnSpc>
                        <a:spcBef>
                          <a:spcPts val="0"/>
                        </a:spcBef>
                        <a:spcAft>
                          <a:spcPts val="0"/>
                        </a:spcAft>
                      </a:pPr>
                      <a:r>
                        <a:rPr lang="en-US" sz="1600" dirty="0">
                          <a:effectLst/>
                        </a:rPr>
                        <a:t>Expansion Joint Assembly</a:t>
                      </a:r>
                      <a:endParaRPr lang="en-US" sz="1600" dirty="0">
                        <a:solidFill>
                          <a:srgbClr val="5A5A5A"/>
                        </a:solidFill>
                        <a:effectLst/>
                        <a:latin typeface="Calibri"/>
                        <a:ea typeface="Times New Roman"/>
                        <a:cs typeface="Times New Roman"/>
                      </a:endParaRPr>
                    </a:p>
                  </a:txBody>
                  <a:tcPr marL="114973" marR="114973" marT="0" marB="0"/>
                </a:tc>
                <a:tc hMerge="1">
                  <a:txBody>
                    <a:bodyPr/>
                    <a:lstStyle/>
                    <a:p>
                      <a:endParaRPr lang="en-US"/>
                    </a:p>
                  </a:txBody>
                  <a:tcPr/>
                </a:tc>
                <a:tc>
                  <a:txBody>
                    <a:bodyPr/>
                    <a:lstStyle/>
                    <a:p>
                      <a:pPr marL="0" marR="0" algn="ctr" defTabSz="914400" rtl="0" eaLnBrk="1" latinLnBrk="0" hangingPunct="1">
                        <a:lnSpc>
                          <a:spcPct val="115000"/>
                        </a:lnSpc>
                        <a:spcBef>
                          <a:spcPts val="0"/>
                        </a:spcBef>
                        <a:spcAft>
                          <a:spcPts val="0"/>
                        </a:spcAft>
                      </a:pPr>
                      <a:r>
                        <a:rPr lang="en-US" sz="1600" b="1" kern="1200" dirty="0" smtClean="0">
                          <a:solidFill>
                            <a:schemeClr val="lt1"/>
                          </a:solidFill>
                          <a:effectLst/>
                          <a:latin typeface="+mn-lt"/>
                          <a:ea typeface="+mn-ea"/>
                          <a:cs typeface="+mn-cs"/>
                        </a:rPr>
                        <a:t>Diff.</a:t>
                      </a:r>
                      <a:endParaRPr lang="en-US" sz="1600" b="1" kern="1200" dirty="0">
                        <a:solidFill>
                          <a:schemeClr val="lt1"/>
                        </a:solidFill>
                        <a:effectLst/>
                        <a:latin typeface="+mn-lt"/>
                        <a:ea typeface="+mn-ea"/>
                        <a:cs typeface="+mn-cs"/>
                      </a:endParaRPr>
                    </a:p>
                  </a:txBody>
                  <a:tcPr marL="114973" marR="114973" marT="0" marB="0"/>
                </a:tc>
              </a:tr>
              <a:tr h="307661">
                <a:tc>
                  <a:txBody>
                    <a:bodyPr/>
                    <a:lstStyle/>
                    <a:p>
                      <a:pPr marL="0" marR="0" algn="ctr">
                        <a:lnSpc>
                          <a:spcPct val="115000"/>
                        </a:lnSpc>
                        <a:spcBef>
                          <a:spcPts val="0"/>
                        </a:spcBef>
                        <a:spcAft>
                          <a:spcPts val="0"/>
                        </a:spcAft>
                      </a:pPr>
                      <a:r>
                        <a:rPr lang="en-US" sz="1600">
                          <a:effectLst/>
                        </a:rPr>
                        <a:t>Foundation System</a:t>
                      </a:r>
                      <a:endParaRPr lang="en-US" sz="1600">
                        <a:solidFill>
                          <a:srgbClr val="5A5A5A"/>
                        </a:solidFill>
                        <a:effectLst/>
                        <a:latin typeface="Calibri"/>
                        <a:ea typeface="Times New Roman"/>
                        <a:cs typeface="Times New Roman"/>
                      </a:endParaRPr>
                    </a:p>
                  </a:txBody>
                  <a:tcPr marL="114973" marR="114973" marT="0" marB="0"/>
                </a:tc>
                <a:tc>
                  <a:txBody>
                    <a:bodyPr/>
                    <a:lstStyle/>
                    <a:p>
                      <a:pPr marL="0" marR="0" algn="ctr">
                        <a:lnSpc>
                          <a:spcPct val="115000"/>
                        </a:lnSpc>
                        <a:spcBef>
                          <a:spcPts val="0"/>
                        </a:spcBef>
                        <a:spcAft>
                          <a:spcPts val="0"/>
                        </a:spcAft>
                      </a:pPr>
                      <a:r>
                        <a:rPr lang="en-US" sz="1600" dirty="0">
                          <a:effectLst/>
                        </a:rPr>
                        <a:t>$32,758</a:t>
                      </a:r>
                      <a:endParaRPr lang="en-US" sz="1600" dirty="0">
                        <a:solidFill>
                          <a:srgbClr val="5A5A5A"/>
                        </a:solidFill>
                        <a:effectLst/>
                        <a:latin typeface="Calibri"/>
                        <a:ea typeface="Times New Roman"/>
                        <a:cs typeface="Times New Roman"/>
                      </a:endParaRPr>
                    </a:p>
                  </a:txBody>
                  <a:tcPr marL="114973" marR="114973" marT="0" marB="0"/>
                </a:tc>
                <a:tc>
                  <a:txBody>
                    <a:bodyPr/>
                    <a:lstStyle/>
                    <a:p>
                      <a:pPr marL="0" marR="0" algn="ctr">
                        <a:lnSpc>
                          <a:spcPct val="115000"/>
                        </a:lnSpc>
                        <a:spcBef>
                          <a:spcPts val="0"/>
                        </a:spcBef>
                        <a:spcAft>
                          <a:spcPts val="0"/>
                        </a:spcAft>
                      </a:pPr>
                      <a:r>
                        <a:rPr lang="en-US" sz="1600" dirty="0" smtClean="0">
                          <a:solidFill>
                            <a:srgbClr val="FF0000"/>
                          </a:solidFill>
                          <a:effectLst/>
                          <a:latin typeface="Calibri"/>
                          <a:ea typeface="Times New Roman"/>
                          <a:cs typeface="Times New Roman"/>
                        </a:rPr>
                        <a:t>-45%</a:t>
                      </a:r>
                      <a:endParaRPr lang="en-US" sz="1600" dirty="0">
                        <a:solidFill>
                          <a:srgbClr val="FF0000"/>
                        </a:solidFill>
                        <a:effectLst/>
                        <a:latin typeface="Calibri"/>
                        <a:ea typeface="Times New Roman"/>
                        <a:cs typeface="Times New Roman"/>
                      </a:endParaRPr>
                    </a:p>
                  </a:txBody>
                  <a:tcPr marL="114973" marR="114973" marT="0" marB="0"/>
                </a:tc>
              </a:tr>
              <a:tr h="307661">
                <a:tc>
                  <a:txBody>
                    <a:bodyPr/>
                    <a:lstStyle/>
                    <a:p>
                      <a:pPr marL="0" marR="0" algn="ctr">
                        <a:lnSpc>
                          <a:spcPct val="115000"/>
                        </a:lnSpc>
                        <a:spcBef>
                          <a:spcPts val="0"/>
                        </a:spcBef>
                        <a:spcAft>
                          <a:spcPts val="0"/>
                        </a:spcAft>
                      </a:pPr>
                      <a:r>
                        <a:rPr lang="en-US" sz="1600">
                          <a:effectLst/>
                        </a:rPr>
                        <a:t>Structural Columns</a:t>
                      </a:r>
                      <a:endParaRPr lang="en-US" sz="1600">
                        <a:solidFill>
                          <a:srgbClr val="5A5A5A"/>
                        </a:solidFill>
                        <a:effectLst/>
                        <a:latin typeface="Calibri"/>
                        <a:ea typeface="Times New Roman"/>
                        <a:cs typeface="Times New Roman"/>
                      </a:endParaRPr>
                    </a:p>
                  </a:txBody>
                  <a:tcPr marL="114973" marR="114973" marT="0" marB="0"/>
                </a:tc>
                <a:tc>
                  <a:txBody>
                    <a:bodyPr/>
                    <a:lstStyle/>
                    <a:p>
                      <a:pPr marL="0" marR="0" algn="ctr">
                        <a:lnSpc>
                          <a:spcPct val="115000"/>
                        </a:lnSpc>
                        <a:spcBef>
                          <a:spcPts val="0"/>
                        </a:spcBef>
                        <a:spcAft>
                          <a:spcPts val="0"/>
                        </a:spcAft>
                      </a:pPr>
                      <a:r>
                        <a:rPr lang="en-US" sz="1600" b="1" dirty="0">
                          <a:effectLst/>
                        </a:rPr>
                        <a:t>$60,671</a:t>
                      </a:r>
                      <a:endParaRPr lang="en-US" sz="1600" b="1" dirty="0">
                        <a:solidFill>
                          <a:srgbClr val="5A5A5A"/>
                        </a:solidFill>
                        <a:effectLst/>
                        <a:latin typeface="Calibri"/>
                        <a:ea typeface="Times New Roman"/>
                        <a:cs typeface="Times New Roman"/>
                      </a:endParaRPr>
                    </a:p>
                  </a:txBody>
                  <a:tcPr marL="114973" marR="114973" marT="0" marB="0"/>
                </a:tc>
                <a:tc>
                  <a:txBody>
                    <a:bodyPr/>
                    <a:lstStyle/>
                    <a:p>
                      <a:pPr marL="0" marR="0" algn="ctr">
                        <a:lnSpc>
                          <a:spcPct val="115000"/>
                        </a:lnSpc>
                        <a:spcBef>
                          <a:spcPts val="0"/>
                        </a:spcBef>
                        <a:spcAft>
                          <a:spcPts val="0"/>
                        </a:spcAft>
                      </a:pPr>
                      <a:r>
                        <a:rPr lang="en-US" sz="1600" b="1" dirty="0" smtClean="0">
                          <a:solidFill>
                            <a:srgbClr val="FF0000"/>
                          </a:solidFill>
                          <a:effectLst/>
                          <a:latin typeface="Calibri"/>
                          <a:ea typeface="Times New Roman"/>
                          <a:cs typeface="Times New Roman"/>
                        </a:rPr>
                        <a:t>-1%</a:t>
                      </a:r>
                      <a:endParaRPr lang="en-US" sz="1600" b="1" dirty="0">
                        <a:solidFill>
                          <a:srgbClr val="FF0000"/>
                        </a:solidFill>
                        <a:effectLst/>
                        <a:latin typeface="Calibri"/>
                        <a:ea typeface="Times New Roman"/>
                        <a:cs typeface="Times New Roman"/>
                      </a:endParaRPr>
                    </a:p>
                  </a:txBody>
                  <a:tcPr marL="114973" marR="114973" marT="0" marB="0"/>
                </a:tc>
              </a:tr>
              <a:tr h="321501">
                <a:tc>
                  <a:txBody>
                    <a:bodyPr/>
                    <a:lstStyle/>
                    <a:p>
                      <a:pPr marL="0" marR="0" algn="ctr">
                        <a:lnSpc>
                          <a:spcPct val="115000"/>
                        </a:lnSpc>
                        <a:spcBef>
                          <a:spcPts val="0"/>
                        </a:spcBef>
                        <a:spcAft>
                          <a:spcPts val="0"/>
                        </a:spcAft>
                      </a:pPr>
                      <a:r>
                        <a:rPr lang="en-US" sz="1600">
                          <a:effectLst/>
                        </a:rPr>
                        <a:t>Structural Beams</a:t>
                      </a:r>
                      <a:endParaRPr lang="en-US" sz="1600">
                        <a:solidFill>
                          <a:srgbClr val="5A5A5A"/>
                        </a:solidFill>
                        <a:effectLst/>
                        <a:latin typeface="Calibri"/>
                        <a:ea typeface="Times New Roman"/>
                        <a:cs typeface="Times New Roman"/>
                      </a:endParaRPr>
                    </a:p>
                  </a:txBody>
                  <a:tcPr marL="114973" marR="114973" marT="0" marB="0"/>
                </a:tc>
                <a:tc>
                  <a:txBody>
                    <a:bodyPr/>
                    <a:lstStyle/>
                    <a:p>
                      <a:pPr marL="0" marR="0" algn="ctr">
                        <a:lnSpc>
                          <a:spcPct val="115000"/>
                        </a:lnSpc>
                        <a:spcBef>
                          <a:spcPts val="0"/>
                        </a:spcBef>
                        <a:spcAft>
                          <a:spcPts val="0"/>
                        </a:spcAft>
                      </a:pPr>
                      <a:r>
                        <a:rPr lang="en-US" sz="1600">
                          <a:effectLst/>
                        </a:rPr>
                        <a:t>$101,826</a:t>
                      </a:r>
                      <a:endParaRPr lang="en-US" sz="1600">
                        <a:solidFill>
                          <a:srgbClr val="5A5A5A"/>
                        </a:solidFill>
                        <a:effectLst/>
                        <a:latin typeface="Calibri"/>
                        <a:ea typeface="Times New Roman"/>
                        <a:cs typeface="Times New Roman"/>
                      </a:endParaRPr>
                    </a:p>
                  </a:txBody>
                  <a:tcPr marL="114973" marR="114973" marT="0" marB="0"/>
                </a:tc>
                <a:tc>
                  <a:txBody>
                    <a:bodyPr/>
                    <a:lstStyle/>
                    <a:p>
                      <a:pPr marL="0" marR="0" algn="ctr">
                        <a:lnSpc>
                          <a:spcPct val="115000"/>
                        </a:lnSpc>
                        <a:spcBef>
                          <a:spcPts val="0"/>
                        </a:spcBef>
                        <a:spcAft>
                          <a:spcPts val="0"/>
                        </a:spcAft>
                      </a:pPr>
                      <a:r>
                        <a:rPr lang="en-US" sz="1600" dirty="0" smtClean="0">
                          <a:solidFill>
                            <a:srgbClr val="5A5A5A"/>
                          </a:solidFill>
                          <a:effectLst/>
                          <a:latin typeface="Calibri"/>
                          <a:ea typeface="Times New Roman"/>
                          <a:cs typeface="Times New Roman"/>
                        </a:rPr>
                        <a:t>-</a:t>
                      </a:r>
                      <a:endParaRPr lang="en-US" sz="1600" dirty="0">
                        <a:solidFill>
                          <a:srgbClr val="5A5A5A"/>
                        </a:solidFill>
                        <a:effectLst/>
                        <a:latin typeface="Calibri"/>
                        <a:ea typeface="Times New Roman"/>
                        <a:cs typeface="Times New Roman"/>
                      </a:endParaRPr>
                    </a:p>
                  </a:txBody>
                  <a:tcPr marL="114973" marR="114973" marT="0" marB="0"/>
                </a:tc>
              </a:tr>
              <a:tr h="321501">
                <a:tc>
                  <a:txBody>
                    <a:bodyPr/>
                    <a:lstStyle/>
                    <a:p>
                      <a:pPr marL="0" marR="0" algn="ctr">
                        <a:lnSpc>
                          <a:spcPct val="115000"/>
                        </a:lnSpc>
                        <a:spcBef>
                          <a:spcPts val="0"/>
                        </a:spcBef>
                        <a:spcAft>
                          <a:spcPts val="0"/>
                        </a:spcAft>
                      </a:pPr>
                      <a:r>
                        <a:rPr lang="en-US" sz="1600">
                          <a:effectLst/>
                        </a:rPr>
                        <a:t>Slab on Grade</a:t>
                      </a:r>
                      <a:endParaRPr lang="en-US" sz="1600">
                        <a:solidFill>
                          <a:srgbClr val="5A5A5A"/>
                        </a:solidFill>
                        <a:effectLst/>
                        <a:latin typeface="Calibri"/>
                        <a:ea typeface="Times New Roman"/>
                        <a:cs typeface="Times New Roman"/>
                      </a:endParaRPr>
                    </a:p>
                  </a:txBody>
                  <a:tcPr marL="114973" marR="114973" marT="0" marB="0"/>
                </a:tc>
                <a:tc>
                  <a:txBody>
                    <a:bodyPr/>
                    <a:lstStyle/>
                    <a:p>
                      <a:pPr marL="0" marR="0" algn="ctr">
                        <a:lnSpc>
                          <a:spcPct val="115000"/>
                        </a:lnSpc>
                        <a:spcBef>
                          <a:spcPts val="0"/>
                        </a:spcBef>
                        <a:spcAft>
                          <a:spcPts val="0"/>
                        </a:spcAft>
                      </a:pPr>
                      <a:r>
                        <a:rPr lang="en-US" sz="1600" dirty="0">
                          <a:effectLst/>
                        </a:rPr>
                        <a:t>$684</a:t>
                      </a:r>
                      <a:endParaRPr lang="en-US" sz="1600" dirty="0">
                        <a:solidFill>
                          <a:srgbClr val="5A5A5A"/>
                        </a:solidFill>
                        <a:effectLst/>
                        <a:latin typeface="Calibri"/>
                        <a:ea typeface="Times New Roman"/>
                        <a:cs typeface="Times New Roman"/>
                      </a:endParaRPr>
                    </a:p>
                  </a:txBody>
                  <a:tcPr marL="114973" marR="114973" marT="0" marB="0"/>
                </a:tc>
                <a:tc>
                  <a:txBody>
                    <a:bodyPr/>
                    <a:lstStyle/>
                    <a:p>
                      <a:pPr marL="0" marR="0" algn="ctr">
                        <a:lnSpc>
                          <a:spcPct val="115000"/>
                        </a:lnSpc>
                        <a:spcBef>
                          <a:spcPts val="0"/>
                        </a:spcBef>
                        <a:spcAft>
                          <a:spcPts val="0"/>
                        </a:spcAft>
                      </a:pPr>
                      <a:r>
                        <a:rPr lang="en-US" sz="1600" dirty="0" smtClean="0">
                          <a:solidFill>
                            <a:srgbClr val="5A5A5A"/>
                          </a:solidFill>
                          <a:effectLst/>
                          <a:latin typeface="Calibri"/>
                          <a:ea typeface="Times New Roman"/>
                          <a:cs typeface="Times New Roman"/>
                        </a:rPr>
                        <a:t>-</a:t>
                      </a:r>
                      <a:endParaRPr lang="en-US" sz="1600" dirty="0">
                        <a:solidFill>
                          <a:srgbClr val="5A5A5A"/>
                        </a:solidFill>
                        <a:effectLst/>
                        <a:latin typeface="Calibri"/>
                        <a:ea typeface="Times New Roman"/>
                        <a:cs typeface="Times New Roman"/>
                      </a:endParaRPr>
                    </a:p>
                  </a:txBody>
                  <a:tcPr marL="114973" marR="114973" marT="0" marB="0"/>
                </a:tc>
              </a:tr>
              <a:tr h="307661">
                <a:tc>
                  <a:txBody>
                    <a:bodyPr/>
                    <a:lstStyle/>
                    <a:p>
                      <a:pPr marL="0" marR="0" algn="ctr">
                        <a:lnSpc>
                          <a:spcPct val="115000"/>
                        </a:lnSpc>
                        <a:spcBef>
                          <a:spcPts val="0"/>
                        </a:spcBef>
                        <a:spcAft>
                          <a:spcPts val="0"/>
                        </a:spcAft>
                      </a:pPr>
                      <a:r>
                        <a:rPr lang="en-US" sz="1600" dirty="0">
                          <a:effectLst/>
                        </a:rPr>
                        <a:t>Slab on Metal Deck</a:t>
                      </a:r>
                      <a:endParaRPr lang="en-US" sz="1600" dirty="0">
                        <a:solidFill>
                          <a:srgbClr val="5A5A5A"/>
                        </a:solidFill>
                        <a:effectLst/>
                        <a:latin typeface="Calibri"/>
                        <a:ea typeface="Times New Roman"/>
                        <a:cs typeface="Times New Roman"/>
                      </a:endParaRPr>
                    </a:p>
                  </a:txBody>
                  <a:tcPr marL="114973" marR="114973" marT="0" marB="0"/>
                </a:tc>
                <a:tc>
                  <a:txBody>
                    <a:bodyPr/>
                    <a:lstStyle/>
                    <a:p>
                      <a:pPr marL="0" marR="0" algn="ctr">
                        <a:lnSpc>
                          <a:spcPct val="115000"/>
                        </a:lnSpc>
                        <a:spcBef>
                          <a:spcPts val="0"/>
                        </a:spcBef>
                        <a:spcAft>
                          <a:spcPts val="0"/>
                        </a:spcAft>
                      </a:pPr>
                      <a:r>
                        <a:rPr lang="en-US" sz="1600">
                          <a:effectLst/>
                        </a:rPr>
                        <a:t>$8,552</a:t>
                      </a:r>
                      <a:endParaRPr lang="en-US" sz="1600">
                        <a:solidFill>
                          <a:srgbClr val="5A5A5A"/>
                        </a:solidFill>
                        <a:effectLst/>
                        <a:latin typeface="Calibri"/>
                        <a:ea typeface="Times New Roman"/>
                        <a:cs typeface="Times New Roman"/>
                      </a:endParaRPr>
                    </a:p>
                  </a:txBody>
                  <a:tcPr marL="114973" marR="114973" marT="0" marB="0"/>
                </a:tc>
                <a:tc>
                  <a:txBody>
                    <a:bodyPr/>
                    <a:lstStyle/>
                    <a:p>
                      <a:pPr marL="0" marR="0" algn="ctr">
                        <a:lnSpc>
                          <a:spcPct val="115000"/>
                        </a:lnSpc>
                        <a:spcBef>
                          <a:spcPts val="0"/>
                        </a:spcBef>
                        <a:spcAft>
                          <a:spcPts val="0"/>
                        </a:spcAft>
                      </a:pPr>
                      <a:r>
                        <a:rPr lang="en-US" sz="1600" dirty="0" smtClean="0">
                          <a:solidFill>
                            <a:srgbClr val="00B050"/>
                          </a:solidFill>
                          <a:effectLst/>
                          <a:latin typeface="Calibri"/>
                          <a:ea typeface="Times New Roman"/>
                          <a:cs typeface="Times New Roman"/>
                        </a:rPr>
                        <a:t>+7%</a:t>
                      </a:r>
                      <a:endParaRPr lang="en-US" sz="1600" dirty="0">
                        <a:solidFill>
                          <a:srgbClr val="00B050"/>
                        </a:solidFill>
                        <a:effectLst/>
                        <a:latin typeface="Calibri"/>
                        <a:ea typeface="Times New Roman"/>
                        <a:cs typeface="Times New Roman"/>
                      </a:endParaRPr>
                    </a:p>
                  </a:txBody>
                  <a:tcPr marL="114973" marR="114973" marT="0" marB="0"/>
                </a:tc>
              </a:tr>
              <a:tr h="307661">
                <a:tc>
                  <a:txBody>
                    <a:bodyPr/>
                    <a:lstStyle/>
                    <a:p>
                      <a:pPr marL="0" marR="0" algn="ctr">
                        <a:lnSpc>
                          <a:spcPct val="115000"/>
                        </a:lnSpc>
                        <a:spcBef>
                          <a:spcPts val="0"/>
                        </a:spcBef>
                        <a:spcAft>
                          <a:spcPts val="0"/>
                        </a:spcAft>
                      </a:pPr>
                      <a:r>
                        <a:rPr lang="en-US" sz="1600">
                          <a:effectLst/>
                        </a:rPr>
                        <a:t>Reinforcing</a:t>
                      </a:r>
                      <a:endParaRPr lang="en-US" sz="1600">
                        <a:solidFill>
                          <a:srgbClr val="5A5A5A"/>
                        </a:solidFill>
                        <a:effectLst/>
                        <a:latin typeface="Calibri"/>
                        <a:ea typeface="Times New Roman"/>
                        <a:cs typeface="Times New Roman"/>
                      </a:endParaRPr>
                    </a:p>
                  </a:txBody>
                  <a:tcPr marL="114973" marR="114973" marT="0" marB="0"/>
                </a:tc>
                <a:tc>
                  <a:txBody>
                    <a:bodyPr/>
                    <a:lstStyle/>
                    <a:p>
                      <a:pPr marL="0" marR="0" algn="ctr">
                        <a:lnSpc>
                          <a:spcPct val="115000"/>
                        </a:lnSpc>
                        <a:spcBef>
                          <a:spcPts val="0"/>
                        </a:spcBef>
                        <a:spcAft>
                          <a:spcPts val="0"/>
                        </a:spcAft>
                      </a:pPr>
                      <a:r>
                        <a:rPr lang="en-US" sz="1600">
                          <a:effectLst/>
                        </a:rPr>
                        <a:t>$8,613</a:t>
                      </a:r>
                      <a:endParaRPr lang="en-US" sz="1600">
                        <a:solidFill>
                          <a:srgbClr val="5A5A5A"/>
                        </a:solidFill>
                        <a:effectLst/>
                        <a:latin typeface="Calibri"/>
                        <a:ea typeface="Times New Roman"/>
                        <a:cs typeface="Times New Roman"/>
                      </a:endParaRPr>
                    </a:p>
                  </a:txBody>
                  <a:tcPr marL="114973" marR="114973" marT="0" marB="0"/>
                </a:tc>
                <a:tc>
                  <a:txBody>
                    <a:bodyPr/>
                    <a:lstStyle/>
                    <a:p>
                      <a:pPr marL="0" marR="0" algn="ctr">
                        <a:lnSpc>
                          <a:spcPct val="115000"/>
                        </a:lnSpc>
                        <a:spcBef>
                          <a:spcPts val="0"/>
                        </a:spcBef>
                        <a:spcAft>
                          <a:spcPts val="0"/>
                        </a:spcAft>
                      </a:pPr>
                      <a:r>
                        <a:rPr lang="en-US" sz="1600" dirty="0" smtClean="0">
                          <a:solidFill>
                            <a:srgbClr val="00B050"/>
                          </a:solidFill>
                          <a:effectLst/>
                          <a:latin typeface="Calibri"/>
                          <a:ea typeface="Times New Roman"/>
                          <a:cs typeface="Times New Roman"/>
                        </a:rPr>
                        <a:t>+18%</a:t>
                      </a:r>
                      <a:endParaRPr lang="en-US" sz="1600" dirty="0">
                        <a:solidFill>
                          <a:srgbClr val="00B050"/>
                        </a:solidFill>
                        <a:effectLst/>
                        <a:latin typeface="Calibri"/>
                        <a:ea typeface="Times New Roman"/>
                        <a:cs typeface="Times New Roman"/>
                      </a:endParaRPr>
                    </a:p>
                  </a:txBody>
                  <a:tcPr marL="114973" marR="114973" marT="0" marB="0"/>
                </a:tc>
              </a:tr>
              <a:tr h="389299">
                <a:tc>
                  <a:txBody>
                    <a:bodyPr/>
                    <a:lstStyle/>
                    <a:p>
                      <a:pPr marL="0" marR="0" algn="ctr">
                        <a:lnSpc>
                          <a:spcPct val="115000"/>
                        </a:lnSpc>
                        <a:spcBef>
                          <a:spcPts val="0"/>
                        </a:spcBef>
                        <a:spcAft>
                          <a:spcPts val="0"/>
                        </a:spcAft>
                      </a:pPr>
                      <a:r>
                        <a:rPr lang="en-US" sz="1600" dirty="0">
                          <a:effectLst/>
                        </a:rPr>
                        <a:t>Expansion Joint Covers</a:t>
                      </a:r>
                      <a:endParaRPr lang="en-US" sz="1600" dirty="0">
                        <a:solidFill>
                          <a:srgbClr val="5A5A5A"/>
                        </a:solidFill>
                        <a:effectLst/>
                        <a:latin typeface="Calibri"/>
                        <a:ea typeface="Times New Roman"/>
                        <a:cs typeface="Times New Roman"/>
                      </a:endParaRPr>
                    </a:p>
                  </a:txBody>
                  <a:tcPr marL="114973" marR="114973" marT="0" marB="0"/>
                </a:tc>
                <a:tc>
                  <a:txBody>
                    <a:bodyPr/>
                    <a:lstStyle/>
                    <a:p>
                      <a:pPr marL="0" marR="0" algn="ctr">
                        <a:lnSpc>
                          <a:spcPct val="115000"/>
                        </a:lnSpc>
                        <a:spcBef>
                          <a:spcPts val="0"/>
                        </a:spcBef>
                        <a:spcAft>
                          <a:spcPts val="0"/>
                        </a:spcAft>
                      </a:pPr>
                      <a:r>
                        <a:rPr lang="en-US" sz="1600" b="1" dirty="0">
                          <a:effectLst/>
                        </a:rPr>
                        <a:t>$40,289</a:t>
                      </a:r>
                      <a:endParaRPr lang="en-US" sz="1600" b="1" dirty="0">
                        <a:solidFill>
                          <a:srgbClr val="5A5A5A"/>
                        </a:solidFill>
                        <a:effectLst/>
                        <a:latin typeface="Calibri"/>
                        <a:ea typeface="Times New Roman"/>
                        <a:cs typeface="Times New Roman"/>
                      </a:endParaRPr>
                    </a:p>
                  </a:txBody>
                  <a:tcPr marL="114973" marR="114973" marT="0" marB="0"/>
                </a:tc>
                <a:tc>
                  <a:txBody>
                    <a:bodyPr/>
                    <a:lstStyle/>
                    <a:p>
                      <a:pPr marL="0" marR="0" algn="ctr">
                        <a:lnSpc>
                          <a:spcPct val="115000"/>
                        </a:lnSpc>
                        <a:spcBef>
                          <a:spcPts val="0"/>
                        </a:spcBef>
                        <a:spcAft>
                          <a:spcPts val="0"/>
                        </a:spcAft>
                      </a:pPr>
                      <a:r>
                        <a:rPr lang="en-US" sz="1600" b="1" dirty="0" smtClean="0">
                          <a:solidFill>
                            <a:srgbClr val="00B050"/>
                          </a:solidFill>
                          <a:effectLst/>
                          <a:latin typeface="Calibri"/>
                          <a:ea typeface="Times New Roman"/>
                          <a:cs typeface="Times New Roman"/>
                        </a:rPr>
                        <a:t>+100%</a:t>
                      </a:r>
                      <a:endParaRPr lang="en-US" sz="1600" b="1" dirty="0">
                        <a:solidFill>
                          <a:srgbClr val="00B050"/>
                        </a:solidFill>
                        <a:effectLst/>
                        <a:latin typeface="Calibri"/>
                        <a:ea typeface="Times New Roman"/>
                        <a:cs typeface="Times New Roman"/>
                      </a:endParaRPr>
                    </a:p>
                  </a:txBody>
                  <a:tcPr marL="114973" marR="114973" marT="0" marB="0"/>
                </a:tc>
              </a:tr>
              <a:tr h="321501">
                <a:tc>
                  <a:txBody>
                    <a:bodyPr/>
                    <a:lstStyle/>
                    <a:p>
                      <a:pPr marL="0" marR="0" algn="ctr">
                        <a:lnSpc>
                          <a:spcPct val="115000"/>
                        </a:lnSpc>
                        <a:spcBef>
                          <a:spcPts val="0"/>
                        </a:spcBef>
                        <a:spcAft>
                          <a:spcPts val="0"/>
                        </a:spcAft>
                      </a:pPr>
                      <a:r>
                        <a:rPr lang="en-US" sz="1600" dirty="0">
                          <a:effectLst/>
                        </a:rPr>
                        <a:t>Misc. Steel Angle</a:t>
                      </a:r>
                      <a:endParaRPr lang="en-US" sz="1600" dirty="0">
                        <a:solidFill>
                          <a:srgbClr val="5A5A5A"/>
                        </a:solidFill>
                        <a:effectLst/>
                        <a:latin typeface="Calibri"/>
                        <a:ea typeface="Times New Roman"/>
                        <a:cs typeface="Times New Roman"/>
                      </a:endParaRPr>
                    </a:p>
                  </a:txBody>
                  <a:tcPr marL="114973" marR="114973" marT="0" marB="0"/>
                </a:tc>
                <a:tc>
                  <a:txBody>
                    <a:bodyPr/>
                    <a:lstStyle/>
                    <a:p>
                      <a:pPr marL="0" marR="0" algn="ctr">
                        <a:lnSpc>
                          <a:spcPct val="115000"/>
                        </a:lnSpc>
                        <a:spcBef>
                          <a:spcPts val="0"/>
                        </a:spcBef>
                        <a:spcAft>
                          <a:spcPts val="0"/>
                        </a:spcAft>
                      </a:pPr>
                      <a:r>
                        <a:rPr lang="en-US" sz="1600" b="1" dirty="0">
                          <a:effectLst/>
                        </a:rPr>
                        <a:t>$44,177</a:t>
                      </a:r>
                      <a:endParaRPr lang="en-US" sz="1600" b="1" dirty="0">
                        <a:solidFill>
                          <a:srgbClr val="5A5A5A"/>
                        </a:solidFill>
                        <a:effectLst/>
                        <a:latin typeface="Calibri"/>
                        <a:ea typeface="Times New Roman"/>
                        <a:cs typeface="Times New Roman"/>
                      </a:endParaRPr>
                    </a:p>
                  </a:txBody>
                  <a:tcPr marL="114973" marR="114973" marT="0" marB="0"/>
                </a:tc>
                <a:tc>
                  <a:txBody>
                    <a:bodyPr/>
                    <a:lstStyle/>
                    <a:p>
                      <a:pPr marL="0" marR="0" algn="ctr">
                        <a:lnSpc>
                          <a:spcPct val="115000"/>
                        </a:lnSpc>
                        <a:spcBef>
                          <a:spcPts val="0"/>
                        </a:spcBef>
                        <a:spcAft>
                          <a:spcPts val="0"/>
                        </a:spcAft>
                      </a:pPr>
                      <a:r>
                        <a:rPr lang="en-US" sz="1600" b="1" dirty="0" smtClean="0">
                          <a:solidFill>
                            <a:srgbClr val="00B050"/>
                          </a:solidFill>
                          <a:effectLst/>
                          <a:latin typeface="Calibri"/>
                          <a:ea typeface="Times New Roman"/>
                          <a:cs typeface="Times New Roman"/>
                        </a:rPr>
                        <a:t>+100%</a:t>
                      </a:r>
                      <a:endParaRPr lang="en-US" sz="1600" b="1" dirty="0">
                        <a:solidFill>
                          <a:srgbClr val="00B050"/>
                        </a:solidFill>
                        <a:effectLst/>
                        <a:latin typeface="Calibri"/>
                        <a:ea typeface="Times New Roman"/>
                        <a:cs typeface="Times New Roman"/>
                      </a:endParaRPr>
                    </a:p>
                  </a:txBody>
                  <a:tcPr marL="114973" marR="114973" marT="0" marB="0"/>
                </a:tc>
              </a:tr>
              <a:tr h="321501">
                <a:tc>
                  <a:txBody>
                    <a:bodyPr/>
                    <a:lstStyle/>
                    <a:p>
                      <a:pPr marL="0" marR="0" algn="ctr">
                        <a:lnSpc>
                          <a:spcPct val="115000"/>
                        </a:lnSpc>
                        <a:spcBef>
                          <a:spcPts val="0"/>
                        </a:spcBef>
                        <a:spcAft>
                          <a:spcPts val="0"/>
                        </a:spcAft>
                      </a:pPr>
                      <a:r>
                        <a:rPr lang="en-US" sz="1600" dirty="0">
                          <a:effectLst/>
                        </a:rPr>
                        <a:t>Total:</a:t>
                      </a:r>
                      <a:endParaRPr lang="en-US" sz="1600" dirty="0">
                        <a:solidFill>
                          <a:schemeClr val="accent3"/>
                        </a:solidFill>
                        <a:effectLst/>
                        <a:latin typeface="Calibri"/>
                        <a:ea typeface="Times New Roman"/>
                        <a:cs typeface="Times New Roman"/>
                      </a:endParaRPr>
                    </a:p>
                  </a:txBody>
                  <a:tcPr marL="114973" marR="114973" marT="0" marB="0"/>
                </a:tc>
                <a:tc>
                  <a:txBody>
                    <a:bodyPr/>
                    <a:lstStyle/>
                    <a:p>
                      <a:pPr marL="0" marR="0" algn="ctr">
                        <a:lnSpc>
                          <a:spcPct val="115000"/>
                        </a:lnSpc>
                        <a:spcBef>
                          <a:spcPts val="0"/>
                        </a:spcBef>
                        <a:spcAft>
                          <a:spcPts val="0"/>
                        </a:spcAft>
                      </a:pPr>
                      <a:r>
                        <a:rPr lang="en-US" sz="1600" dirty="0">
                          <a:effectLst/>
                        </a:rPr>
                        <a:t>$297,570</a:t>
                      </a:r>
                      <a:endParaRPr lang="en-US" sz="1600" dirty="0">
                        <a:solidFill>
                          <a:schemeClr val="accent3"/>
                        </a:solidFill>
                        <a:effectLst/>
                        <a:latin typeface="Calibri"/>
                        <a:ea typeface="Times New Roman"/>
                        <a:cs typeface="Times New Roman"/>
                      </a:endParaRPr>
                    </a:p>
                  </a:txBody>
                  <a:tcPr marL="114973" marR="114973" marT="0" marB="0"/>
                </a:tc>
                <a:tc>
                  <a:txBody>
                    <a:bodyPr/>
                    <a:lstStyle/>
                    <a:p>
                      <a:pPr marL="0" marR="0" algn="ctr">
                        <a:lnSpc>
                          <a:spcPct val="115000"/>
                        </a:lnSpc>
                        <a:spcBef>
                          <a:spcPts val="0"/>
                        </a:spcBef>
                        <a:spcAft>
                          <a:spcPts val="0"/>
                        </a:spcAft>
                      </a:pPr>
                      <a:r>
                        <a:rPr lang="en-US" sz="1600" dirty="0" smtClean="0">
                          <a:solidFill>
                            <a:schemeClr val="bg1"/>
                          </a:solidFill>
                          <a:effectLst/>
                          <a:latin typeface="Calibri"/>
                          <a:ea typeface="Times New Roman"/>
                          <a:cs typeface="Times New Roman"/>
                        </a:rPr>
                        <a:t>+24%</a:t>
                      </a:r>
                      <a:endParaRPr lang="en-US" sz="1600" dirty="0">
                        <a:solidFill>
                          <a:schemeClr val="bg1"/>
                        </a:solidFill>
                        <a:effectLst/>
                        <a:latin typeface="Calibri"/>
                        <a:ea typeface="Times New Roman"/>
                        <a:cs typeface="Times New Roman"/>
                      </a:endParaRPr>
                    </a:p>
                  </a:txBody>
                  <a:tcPr marL="114973" marR="114973" marT="0" marB="0"/>
                </a:tc>
              </a:tr>
            </a:tbl>
          </a:graphicData>
        </a:graphic>
      </p:graphicFrame>
      <p:sp>
        <p:nvSpPr>
          <p:cNvPr id="47" name="TextBox 46"/>
          <p:cNvSpPr txBox="1"/>
          <p:nvPr/>
        </p:nvSpPr>
        <p:spPr>
          <a:xfrm>
            <a:off x="0" y="1000841"/>
            <a:ext cx="9144000" cy="369332"/>
          </a:xfrm>
          <a:prstGeom prst="rect">
            <a:avLst/>
          </a:prstGeom>
          <a:noFill/>
        </p:spPr>
        <p:txBody>
          <a:bodyPr wrap="square" rtlCol="0">
            <a:spAutoFit/>
          </a:bodyPr>
          <a:lstStyle/>
          <a:p>
            <a:pPr algn="ctr"/>
            <a:r>
              <a:rPr lang="en-US" sz="1800" b="1" dirty="0" smtClean="0">
                <a:solidFill>
                  <a:schemeClr val="accent3"/>
                </a:solidFill>
                <a:latin typeface="+mj-lt"/>
              </a:rPr>
              <a:t>Structural Breadth Analysis</a:t>
            </a:r>
            <a:endParaRPr lang="en-US" sz="1800" b="1" dirty="0">
              <a:solidFill>
                <a:schemeClr val="accent3"/>
              </a:solidFill>
              <a:latin typeface="+mj-lt"/>
            </a:endParaRPr>
          </a:p>
        </p:txBody>
      </p:sp>
      <p:pic>
        <p:nvPicPr>
          <p:cNvPr id="48" name="Picture 47"/>
          <p:cNvPicPr/>
          <p:nvPr/>
        </p:nvPicPr>
        <p:blipFill>
          <a:blip r:embed="rId7" cstate="print">
            <a:extLst>
              <a:ext uri="{28A0092B-C50C-407E-A947-70E740481C1C}">
                <a14:useLocalDpi xmlns:a14="http://schemas.microsoft.com/office/drawing/2010/main" val="0"/>
              </a:ext>
            </a:extLst>
          </a:blip>
          <a:stretch>
            <a:fillRect/>
          </a:stretch>
        </p:blipFill>
        <p:spPr>
          <a:xfrm>
            <a:off x="12956681" y="4533693"/>
            <a:ext cx="3067685" cy="1690657"/>
          </a:xfrm>
          <a:prstGeom prst="rect">
            <a:avLst/>
          </a:prstGeom>
          <a:ln>
            <a:noFill/>
          </a:ln>
          <a:effectLst>
            <a:outerShdw blurRad="292100" dist="139700" dir="2700000" algn="tl" rotWithShape="0">
              <a:srgbClr val="333333">
                <a:alpha val="65000"/>
              </a:srgbClr>
            </a:outerShdw>
          </a:effectLst>
        </p:spPr>
      </p:pic>
      <p:sp>
        <p:nvSpPr>
          <p:cNvPr id="32" name="TextBox 31"/>
          <p:cNvSpPr txBox="1"/>
          <p:nvPr/>
        </p:nvSpPr>
        <p:spPr>
          <a:xfrm>
            <a:off x="902133" y="1590976"/>
            <a:ext cx="5552565" cy="4524315"/>
          </a:xfrm>
          <a:prstGeom prst="rect">
            <a:avLst/>
          </a:prstGeom>
          <a:noFill/>
        </p:spPr>
        <p:txBody>
          <a:bodyPr wrap="square" numCol="1" rtlCol="0">
            <a:spAutoFit/>
          </a:bodyPr>
          <a:lstStyle/>
          <a:p>
            <a:r>
              <a:rPr lang="en-US" sz="1800" b="1" dirty="0" smtClean="0">
                <a:solidFill>
                  <a:schemeClr val="accent3"/>
                </a:solidFill>
                <a:latin typeface="+mj-lt"/>
              </a:rPr>
              <a:t>Method:</a:t>
            </a:r>
          </a:p>
          <a:p>
            <a:pPr marL="285750" indent="-285750">
              <a:buFont typeface="Arial" pitchFamily="34" charset="0"/>
              <a:buChar char="•"/>
            </a:pPr>
            <a:r>
              <a:rPr lang="en-US" sz="1800" dirty="0">
                <a:solidFill>
                  <a:schemeClr val="accent3"/>
                </a:solidFill>
                <a:latin typeface="+mj-lt"/>
              </a:rPr>
              <a:t>c</a:t>
            </a:r>
            <a:r>
              <a:rPr lang="en-US" sz="1800" dirty="0" smtClean="0">
                <a:solidFill>
                  <a:schemeClr val="accent3"/>
                </a:solidFill>
                <a:latin typeface="+mj-lt"/>
              </a:rPr>
              <a:t>alculate design tolerance &amp; joint gap</a:t>
            </a:r>
          </a:p>
          <a:p>
            <a:pPr marL="285750" indent="-285750">
              <a:buFont typeface="Arial" pitchFamily="34" charset="0"/>
              <a:buChar char="•"/>
            </a:pPr>
            <a:endParaRPr lang="en-US" sz="1800" dirty="0" smtClean="0">
              <a:solidFill>
                <a:schemeClr val="accent3"/>
              </a:solidFill>
              <a:latin typeface="+mj-lt"/>
            </a:endParaRPr>
          </a:p>
          <a:p>
            <a:pPr marL="285750" indent="-285750">
              <a:buFont typeface="Arial" pitchFamily="34" charset="0"/>
              <a:buChar char="•"/>
            </a:pPr>
            <a:r>
              <a:rPr lang="en-US" sz="1800" dirty="0">
                <a:solidFill>
                  <a:schemeClr val="accent3"/>
                </a:solidFill>
                <a:latin typeface="+mj-lt"/>
              </a:rPr>
              <a:t>s</a:t>
            </a:r>
            <a:r>
              <a:rPr lang="en-US" sz="1800" dirty="0" smtClean="0">
                <a:solidFill>
                  <a:schemeClr val="accent3"/>
                </a:solidFill>
                <a:latin typeface="+mj-lt"/>
              </a:rPr>
              <a:t>ize structural steel members</a:t>
            </a:r>
          </a:p>
          <a:p>
            <a:pPr marL="742950" lvl="1" indent="-285750">
              <a:buFont typeface="Arial" pitchFamily="34" charset="0"/>
              <a:buChar char="•"/>
            </a:pPr>
            <a:r>
              <a:rPr lang="en-US" sz="1800" dirty="0">
                <a:solidFill>
                  <a:schemeClr val="accent3"/>
                </a:solidFill>
                <a:latin typeface="+mj-lt"/>
              </a:rPr>
              <a:t>t</a:t>
            </a:r>
            <a:r>
              <a:rPr lang="en-US" sz="1800" dirty="0" smtClean="0">
                <a:solidFill>
                  <a:schemeClr val="accent3"/>
                </a:solidFill>
                <a:latin typeface="+mj-lt"/>
              </a:rPr>
              <a:t>ributary area</a:t>
            </a:r>
          </a:p>
          <a:p>
            <a:pPr marL="742950" lvl="1" indent="-285750">
              <a:buFont typeface="Arial" pitchFamily="34" charset="0"/>
              <a:buChar char="•"/>
            </a:pPr>
            <a:r>
              <a:rPr lang="en-US" sz="1800" dirty="0">
                <a:solidFill>
                  <a:schemeClr val="accent3"/>
                </a:solidFill>
                <a:latin typeface="+mj-lt"/>
              </a:rPr>
              <a:t>l</a:t>
            </a:r>
            <a:r>
              <a:rPr lang="en-US" sz="1800" dirty="0" smtClean="0">
                <a:solidFill>
                  <a:schemeClr val="accent3"/>
                </a:solidFill>
                <a:latin typeface="+mj-lt"/>
              </a:rPr>
              <a:t>oad calculation</a:t>
            </a:r>
          </a:p>
          <a:p>
            <a:pPr marL="742950" lvl="1" indent="-285750">
              <a:buFont typeface="Arial" pitchFamily="34" charset="0"/>
              <a:buChar char="•"/>
            </a:pPr>
            <a:r>
              <a:rPr lang="en-US" sz="1800" dirty="0">
                <a:solidFill>
                  <a:schemeClr val="accent3"/>
                </a:solidFill>
                <a:latin typeface="+mj-lt"/>
              </a:rPr>
              <a:t>l</a:t>
            </a:r>
            <a:r>
              <a:rPr lang="en-US" sz="1800" dirty="0" smtClean="0">
                <a:solidFill>
                  <a:schemeClr val="accent3"/>
                </a:solidFill>
                <a:latin typeface="+mj-lt"/>
              </a:rPr>
              <a:t>ocate splices</a:t>
            </a:r>
          </a:p>
          <a:p>
            <a:pPr marL="742950" lvl="1" indent="-285750">
              <a:buFont typeface="Arial" pitchFamily="34" charset="0"/>
              <a:buChar char="•"/>
            </a:pPr>
            <a:r>
              <a:rPr lang="en-US" sz="1800" dirty="0">
                <a:solidFill>
                  <a:schemeClr val="accent3"/>
                </a:solidFill>
                <a:latin typeface="+mj-lt"/>
              </a:rPr>
              <a:t>d</a:t>
            </a:r>
            <a:r>
              <a:rPr lang="en-US" sz="1800" dirty="0" smtClean="0">
                <a:solidFill>
                  <a:schemeClr val="accent3"/>
                </a:solidFill>
                <a:latin typeface="+mj-lt"/>
              </a:rPr>
              <a:t>esign member per AISC Table 4-1</a:t>
            </a:r>
          </a:p>
          <a:p>
            <a:pPr marL="742950" lvl="1" indent="-285750">
              <a:buFont typeface="Arial" pitchFamily="34" charset="0"/>
              <a:buChar char="•"/>
            </a:pPr>
            <a:endParaRPr lang="en-US" sz="1800" dirty="0">
              <a:solidFill>
                <a:schemeClr val="accent3"/>
              </a:solidFill>
              <a:latin typeface="+mj-lt"/>
            </a:endParaRPr>
          </a:p>
          <a:p>
            <a:pPr marL="285750" indent="-285750">
              <a:buFont typeface="Arial" pitchFamily="34" charset="0"/>
              <a:buChar char="•"/>
            </a:pPr>
            <a:r>
              <a:rPr lang="en-US" sz="1800" dirty="0">
                <a:solidFill>
                  <a:schemeClr val="accent3"/>
                </a:solidFill>
                <a:latin typeface="+mj-lt"/>
              </a:rPr>
              <a:t>s</a:t>
            </a:r>
            <a:r>
              <a:rPr lang="en-US" sz="1800" dirty="0" smtClean="0">
                <a:solidFill>
                  <a:schemeClr val="accent3"/>
                </a:solidFill>
                <a:latin typeface="+mj-lt"/>
              </a:rPr>
              <a:t>ize spread footings per column case</a:t>
            </a:r>
          </a:p>
          <a:p>
            <a:pPr marL="285750" indent="-285750">
              <a:buFont typeface="Arial" pitchFamily="34" charset="0"/>
              <a:buChar char="•"/>
            </a:pPr>
            <a:endParaRPr lang="en-US" sz="1800" dirty="0">
              <a:solidFill>
                <a:schemeClr val="accent3"/>
              </a:solidFill>
              <a:latin typeface="+mj-lt"/>
            </a:endParaRPr>
          </a:p>
          <a:p>
            <a:pPr marL="285750" indent="-285750">
              <a:buFont typeface="Arial" pitchFamily="34" charset="0"/>
              <a:buChar char="•"/>
            </a:pPr>
            <a:r>
              <a:rPr lang="en-US" sz="1800" dirty="0">
                <a:solidFill>
                  <a:schemeClr val="accent3"/>
                </a:solidFill>
                <a:latin typeface="+mj-lt"/>
              </a:rPr>
              <a:t>m</a:t>
            </a:r>
            <a:r>
              <a:rPr lang="en-US" sz="1800" dirty="0" smtClean="0">
                <a:solidFill>
                  <a:schemeClr val="accent3"/>
                </a:solidFill>
                <a:latin typeface="+mj-lt"/>
              </a:rPr>
              <a:t>odel redesign</a:t>
            </a:r>
          </a:p>
          <a:p>
            <a:pPr marL="285750" indent="-285750">
              <a:buFont typeface="Arial" pitchFamily="34" charset="0"/>
              <a:buChar char="•"/>
            </a:pPr>
            <a:endParaRPr lang="en-US" sz="1800" dirty="0">
              <a:solidFill>
                <a:schemeClr val="accent3"/>
              </a:solidFill>
              <a:latin typeface="+mj-lt"/>
            </a:endParaRPr>
          </a:p>
          <a:p>
            <a:pPr marL="285750" indent="-285750">
              <a:buFont typeface="Arial" pitchFamily="34" charset="0"/>
              <a:buChar char="•"/>
            </a:pPr>
            <a:r>
              <a:rPr lang="en-US" sz="1800" dirty="0">
                <a:solidFill>
                  <a:schemeClr val="accent3"/>
                </a:solidFill>
                <a:latin typeface="+mj-lt"/>
              </a:rPr>
              <a:t>e</a:t>
            </a:r>
            <a:r>
              <a:rPr lang="en-US" sz="1800" dirty="0" smtClean="0">
                <a:solidFill>
                  <a:schemeClr val="accent3"/>
                </a:solidFill>
                <a:latin typeface="+mj-lt"/>
              </a:rPr>
              <a:t>xport quantities for estimate</a:t>
            </a:r>
          </a:p>
          <a:p>
            <a:pPr marL="742950" lvl="1" indent="-285750">
              <a:buFont typeface="Arial" pitchFamily="34" charset="0"/>
              <a:buChar char="•"/>
            </a:pPr>
            <a:endParaRPr lang="en-US" sz="1800" dirty="0" smtClean="0">
              <a:solidFill>
                <a:schemeClr val="accent3"/>
              </a:solidFill>
              <a:latin typeface="+mj-lt"/>
            </a:endParaRPr>
          </a:p>
          <a:p>
            <a:pPr marL="285750" indent="-285750">
              <a:buFont typeface="Arial" pitchFamily="34" charset="0"/>
              <a:buChar char="•"/>
            </a:pPr>
            <a:endParaRPr lang="en-US" sz="1800" dirty="0">
              <a:solidFill>
                <a:schemeClr val="accent3"/>
              </a:solidFill>
              <a:latin typeface="+mj-lt"/>
            </a:endParaRPr>
          </a:p>
        </p:txBody>
      </p:sp>
      <p:sp>
        <p:nvSpPr>
          <p:cNvPr id="33" name="TextBox 32"/>
          <p:cNvSpPr txBox="1"/>
          <p:nvPr/>
        </p:nvSpPr>
        <p:spPr>
          <a:xfrm>
            <a:off x="9296400" y="1590976"/>
            <a:ext cx="3809999" cy="3970318"/>
          </a:xfrm>
          <a:prstGeom prst="rect">
            <a:avLst/>
          </a:prstGeom>
          <a:noFill/>
        </p:spPr>
        <p:txBody>
          <a:bodyPr wrap="square" rtlCol="0">
            <a:spAutoFit/>
          </a:bodyPr>
          <a:lstStyle/>
          <a:p>
            <a:r>
              <a:rPr lang="en-US" sz="1800" b="1" dirty="0" smtClean="0">
                <a:solidFill>
                  <a:schemeClr val="accent3"/>
                </a:solidFill>
              </a:rPr>
              <a:t>Outcome:</a:t>
            </a:r>
            <a:endParaRPr lang="en-US" sz="1800" b="1" dirty="0">
              <a:solidFill>
                <a:schemeClr val="accent3"/>
              </a:solidFill>
            </a:endParaRPr>
          </a:p>
          <a:p>
            <a:endParaRPr lang="en-US" sz="1800" dirty="0" smtClean="0">
              <a:solidFill>
                <a:schemeClr val="accent3"/>
              </a:solidFill>
              <a:latin typeface="+mj-lt"/>
            </a:endParaRPr>
          </a:p>
          <a:p>
            <a:pPr marL="285750" indent="-285750">
              <a:buFont typeface="Arial" pitchFamily="34" charset="0"/>
              <a:buChar char="•"/>
            </a:pPr>
            <a:r>
              <a:rPr lang="en-US" sz="1800" dirty="0" smtClean="0">
                <a:solidFill>
                  <a:schemeClr val="accent3"/>
                </a:solidFill>
                <a:latin typeface="+mj-lt"/>
              </a:rPr>
              <a:t>2 expansion joints per floor</a:t>
            </a:r>
          </a:p>
          <a:p>
            <a:pPr marL="285750" indent="-285750">
              <a:buFont typeface="Arial" pitchFamily="34" charset="0"/>
              <a:buChar char="•"/>
            </a:pPr>
            <a:endParaRPr lang="en-US" sz="1800" dirty="0">
              <a:solidFill>
                <a:schemeClr val="accent3"/>
              </a:solidFill>
              <a:latin typeface="+mj-lt"/>
            </a:endParaRPr>
          </a:p>
          <a:p>
            <a:pPr marL="285750" indent="-285750">
              <a:buFont typeface="Arial" pitchFamily="34" charset="0"/>
              <a:buChar char="•"/>
            </a:pPr>
            <a:r>
              <a:rPr lang="en-US" sz="1800" dirty="0" smtClean="0">
                <a:solidFill>
                  <a:schemeClr val="accent3"/>
                </a:solidFill>
                <a:latin typeface="+mj-lt"/>
              </a:rPr>
              <a:t>2” structural gap</a:t>
            </a:r>
          </a:p>
          <a:p>
            <a:pPr marL="285750" indent="-285750">
              <a:buFont typeface="Arial" pitchFamily="34" charset="0"/>
              <a:buChar char="•"/>
            </a:pPr>
            <a:endParaRPr lang="en-US" sz="1800" dirty="0">
              <a:solidFill>
                <a:schemeClr val="accent3"/>
              </a:solidFill>
              <a:latin typeface="+mj-lt"/>
            </a:endParaRPr>
          </a:p>
          <a:p>
            <a:pPr marL="285750" indent="-285750">
              <a:buFont typeface="Arial" pitchFamily="34" charset="0"/>
              <a:buChar char="•"/>
            </a:pPr>
            <a:r>
              <a:rPr lang="en-US" sz="1800" dirty="0" smtClean="0">
                <a:solidFill>
                  <a:schemeClr val="accent3"/>
                </a:solidFill>
                <a:latin typeface="+mj-lt"/>
              </a:rPr>
              <a:t>use W12 x 50 &amp; W12 x 40</a:t>
            </a:r>
          </a:p>
          <a:p>
            <a:pPr marL="285750" indent="-285750">
              <a:buFont typeface="Arial" pitchFamily="34" charset="0"/>
              <a:buChar char="•"/>
            </a:pPr>
            <a:endParaRPr lang="en-US" sz="1800" dirty="0">
              <a:solidFill>
                <a:schemeClr val="accent3"/>
              </a:solidFill>
              <a:latin typeface="+mj-lt"/>
            </a:endParaRPr>
          </a:p>
          <a:p>
            <a:pPr marL="285750" indent="-285750">
              <a:buFont typeface="Arial" pitchFamily="34" charset="0"/>
              <a:buChar char="•"/>
            </a:pPr>
            <a:r>
              <a:rPr lang="en-US" sz="1800" dirty="0" smtClean="0">
                <a:solidFill>
                  <a:schemeClr val="accent3"/>
                </a:solidFill>
                <a:latin typeface="+mj-lt"/>
              </a:rPr>
              <a:t>13’ x 13’ x 30” </a:t>
            </a:r>
          </a:p>
          <a:p>
            <a:pPr lvl="1"/>
            <a:r>
              <a:rPr lang="en-US" sz="1800" dirty="0" smtClean="0">
                <a:solidFill>
                  <a:schemeClr val="accent3"/>
                </a:solidFill>
                <a:latin typeface="+mj-lt"/>
              </a:rPr>
              <a:t>#7 bars </a:t>
            </a:r>
            <a:r>
              <a:rPr lang="en-US" sz="1800" dirty="0" smtClean="0">
                <a:solidFill>
                  <a:schemeClr val="accent3"/>
                </a:solidFill>
                <a:latin typeface="+mj-lt"/>
              </a:rPr>
              <a:t>each way </a:t>
            </a:r>
            <a:r>
              <a:rPr lang="en-US" sz="1800" dirty="0" smtClean="0">
                <a:solidFill>
                  <a:schemeClr val="accent3"/>
                </a:solidFill>
                <a:latin typeface="+mj-lt"/>
              </a:rPr>
              <a:t>6” </a:t>
            </a:r>
            <a:r>
              <a:rPr lang="en-US" sz="1800" dirty="0" err="1" smtClean="0">
                <a:solidFill>
                  <a:schemeClr val="accent3"/>
                </a:solidFill>
                <a:latin typeface="+mj-lt"/>
              </a:rPr>
              <a:t>oc</a:t>
            </a:r>
            <a:endParaRPr lang="en-US" sz="1800" dirty="0" smtClean="0">
              <a:solidFill>
                <a:schemeClr val="accent3"/>
              </a:solidFill>
              <a:latin typeface="+mj-lt"/>
            </a:endParaRPr>
          </a:p>
          <a:p>
            <a:pPr lvl="1"/>
            <a:endParaRPr lang="en-US" sz="1800" dirty="0" smtClean="0">
              <a:solidFill>
                <a:schemeClr val="accent3"/>
              </a:solidFill>
              <a:latin typeface="+mj-lt"/>
            </a:endParaRPr>
          </a:p>
          <a:p>
            <a:pPr marL="285750" indent="-285750">
              <a:buFont typeface="Arial" pitchFamily="34" charset="0"/>
              <a:buChar char="•"/>
            </a:pPr>
            <a:r>
              <a:rPr lang="en-US" sz="1800" dirty="0" smtClean="0">
                <a:solidFill>
                  <a:schemeClr val="accent3"/>
                </a:solidFill>
                <a:latin typeface="+mj-lt"/>
              </a:rPr>
              <a:t>13.5’ x 13.5’ x 30”</a:t>
            </a:r>
          </a:p>
          <a:p>
            <a:pPr lvl="1"/>
            <a:r>
              <a:rPr lang="en-US" sz="1800" dirty="0" smtClean="0">
                <a:solidFill>
                  <a:schemeClr val="accent3"/>
                </a:solidFill>
                <a:latin typeface="+mj-lt"/>
              </a:rPr>
              <a:t>#7 bars </a:t>
            </a:r>
            <a:r>
              <a:rPr lang="en-US" sz="1800" dirty="0" smtClean="0">
                <a:solidFill>
                  <a:schemeClr val="accent3"/>
                </a:solidFill>
                <a:latin typeface="+mj-lt"/>
              </a:rPr>
              <a:t>each way </a:t>
            </a:r>
            <a:r>
              <a:rPr lang="en-US" sz="1800" dirty="0" smtClean="0">
                <a:solidFill>
                  <a:schemeClr val="accent3"/>
                </a:solidFill>
                <a:latin typeface="+mj-lt"/>
              </a:rPr>
              <a:t>6” </a:t>
            </a:r>
            <a:r>
              <a:rPr lang="en-US" sz="1800" dirty="0" err="1" smtClean="0">
                <a:solidFill>
                  <a:schemeClr val="accent3"/>
                </a:solidFill>
                <a:latin typeface="+mj-lt"/>
              </a:rPr>
              <a:t>oc</a:t>
            </a:r>
            <a:r>
              <a:rPr lang="en-US" sz="1800" dirty="0" smtClean="0">
                <a:solidFill>
                  <a:schemeClr val="accent3"/>
                </a:solidFill>
                <a:latin typeface="+mj-lt"/>
              </a:rPr>
              <a:t> </a:t>
            </a:r>
          </a:p>
          <a:p>
            <a:pPr marL="742950" lvl="1" indent="-285750">
              <a:buFont typeface="Arial" pitchFamily="34" charset="0"/>
              <a:buChar char="•"/>
            </a:pPr>
            <a:endParaRPr lang="en-US" sz="1800" dirty="0" smtClean="0">
              <a:solidFill>
                <a:schemeClr val="accent3"/>
              </a:solidFill>
              <a:latin typeface="+mj-lt"/>
            </a:endParaRPr>
          </a:p>
        </p:txBody>
      </p:sp>
    </p:spTree>
    <p:extLst>
      <p:ext uri="{BB962C8B-B14F-4D97-AF65-F5344CB8AC3E}">
        <p14:creationId xmlns:p14="http://schemas.microsoft.com/office/powerpoint/2010/main" val="12414498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EHN Final">
      <a:dk1>
        <a:sysClr val="windowText" lastClr="000000"/>
      </a:dk1>
      <a:lt1>
        <a:sysClr val="window" lastClr="FFFFFF"/>
      </a:lt1>
      <a:dk2>
        <a:srgbClr val="007DEA"/>
      </a:dk2>
      <a:lt2>
        <a:srgbClr val="B2E389"/>
      </a:lt2>
      <a:accent1>
        <a:srgbClr val="B2E389"/>
      </a:accent1>
      <a:accent2>
        <a:srgbClr val="7030A0"/>
      </a:accent2>
      <a:accent3>
        <a:srgbClr val="003E75"/>
      </a:accent3>
      <a:accent4>
        <a:srgbClr val="007DEA"/>
      </a:accent4>
      <a:accent5>
        <a:srgbClr val="AAB8DE"/>
      </a:accent5>
      <a:accent6>
        <a:srgbClr val="B2E389"/>
      </a:accent6>
      <a:hlink>
        <a:srgbClr val="007DEA"/>
      </a:hlink>
      <a:folHlink>
        <a:srgbClr val="7030A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5406</TotalTime>
  <Words>2233</Words>
  <Application>Microsoft Office PowerPoint</Application>
  <PresentationFormat>Custom</PresentationFormat>
  <Paragraphs>772</Paragraphs>
  <Slides>20</Slides>
  <Notes>6</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Penn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Penn State University</dc:title>
  <dc:subject>AE Senior Thesis</dc:subject>
  <dc:creator>Corie Ambler</dc:creator>
  <cp:lastModifiedBy>Brian J. Nahas</cp:lastModifiedBy>
  <cp:revision>236</cp:revision>
  <cp:lastPrinted>2012-03-26T15:18:52Z</cp:lastPrinted>
  <dcterms:created xsi:type="dcterms:W3CDTF">2006-11-29T18:17:25Z</dcterms:created>
  <dcterms:modified xsi:type="dcterms:W3CDTF">2012-04-10T11:27:50Z</dcterms:modified>
</cp:coreProperties>
</file>